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notesMasterIdLst>
    <p:notesMasterId r:id="rId55"/>
  </p:notesMasterIdLst>
  <p:handoutMasterIdLst>
    <p:handoutMasterId r:id="rId56"/>
  </p:handout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395"/>
  </p:normalViewPr>
  <p:slideViewPr>
    <p:cSldViewPr snapToObjects="1">
      <p:cViewPr varScale="1">
        <p:scale>
          <a:sx n="99" d="100"/>
          <a:sy n="99" d="100"/>
        </p:scale>
        <p:origin x="1038" y="4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>
                <a:latin typeface="Times New Roman" panose="02020603050405020304" pitchFamily="18" charset="0"/>
              </a:rPr>
              <a:pPr lvl="0">
                <a:defRPr/>
              </a:pPr>
              <a:t>2023-12-11</a:t>
            </a:fld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>
                <a:latin typeface="Times New Roman" panose="02020603050405020304" pitchFamily="18" charset="0"/>
              </a:rPr>
              <a:pPr lvl="0">
                <a:defRPr/>
              </a:pPr>
              <a:t>‹#›</a:t>
            </a:fld>
            <a:endParaRPr lang="ko-KR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2B2BC9D-A816-4D0A-858B-1D023B3A8ACA}" type="datetime1">
              <a:rPr lang="ko-KR" altLang="en-US" smtClean="0"/>
              <a:pPr>
                <a:defRPr/>
              </a:pPr>
              <a:t>2023-12-11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9F4262C-968C-4EE9-8164-CE16364706B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Times New Roman" panose="02020603050405020304" pitchFamily="18" charset="0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Times New Roman" panose="02020603050405020304" pitchFamily="18" charset="0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Times New Roman" panose="02020603050405020304" pitchFamily="18" charset="0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Times New Roman" panose="02020603050405020304" pitchFamily="18" charset="0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Times New Roman" panose="02020603050405020304" pitchFamily="18" charset="0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안녕하세요</a:t>
            </a:r>
            <a:r>
              <a:rPr lang="en-US" altLang="ko-KR"/>
              <a:t>.</a:t>
            </a:r>
            <a:r>
              <a:rPr lang="ko-KR" altLang="en-US"/>
              <a:t> 기업 스마트인사이드</a:t>
            </a:r>
            <a:r>
              <a:rPr lang="en-US" altLang="ko-KR"/>
              <a:t>,</a:t>
            </a:r>
            <a:r>
              <a:rPr lang="ko-KR" altLang="en-US"/>
              <a:t> 주제 딥크렉 딕텍션을 맡은 </a:t>
            </a:r>
            <a:r>
              <a:rPr lang="en-US" altLang="ko-KR"/>
              <a:t>21</a:t>
            </a:r>
            <a:r>
              <a:rPr lang="ko-KR" altLang="en-US"/>
              <a:t>조 발표자 진승범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파트 </a:t>
            </a:r>
            <a:r>
              <a:rPr lang="en-US" altLang="ko-KR"/>
              <a:t>2</a:t>
            </a:r>
            <a:r>
              <a:rPr lang="ko-KR" altLang="en-US"/>
              <a:t>는 모델링입니다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</a:t>
            </a:r>
            <a:r>
              <a:rPr lang="en-US" altLang="ko-KR"/>
              <a:t> </a:t>
            </a:r>
            <a:r>
              <a:rPr lang="ko-KR" altLang="en-US"/>
              <a:t>기획 단계에서는 캐글 데이터와 </a:t>
            </a:r>
            <a:r>
              <a:rPr lang="en-US" altLang="ko-KR"/>
              <a:t>AI </a:t>
            </a:r>
            <a:r>
              <a:rPr lang="ko-KR" altLang="en-US"/>
              <a:t>허브와 케글 데이터 셋을 활용하기로 했었습니다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하지만 저희가 감당할 수 없는 </a:t>
            </a:r>
            <a:r>
              <a:rPr lang="en-US" altLang="ko-KR"/>
              <a:t>AI </a:t>
            </a:r>
            <a:r>
              <a:rPr lang="ko-KR" altLang="en-US"/>
              <a:t>허브의 데이터의 용량 크기와 세그맨테이션 라벨링이 되어 있지 않았기 때문에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원활한 학습을 위해서 케글 데이터 셋만 활용하기로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https://github.com/danid77/segmentation_models.pytorch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저희는 프로젝트를 위해서 여러 </a:t>
            </a:r>
            <a:r>
              <a:rPr lang="en-US" altLang="ko-KR"/>
              <a:t>github</a:t>
            </a:r>
            <a:r>
              <a:rPr lang="ko-KR" altLang="en-US"/>
              <a:t>를 찾아보고 멘토님과 상의한 결과 </a:t>
            </a:r>
            <a:r>
              <a:rPr lang="en-US" altLang="ko-KR"/>
              <a:t>segmentation_models</a:t>
            </a:r>
            <a:r>
              <a:rPr lang="ko-KR" altLang="en-US"/>
              <a:t>라는 깃허브의 모델들을 사용하기로 결정했습니다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작동 방식은 아키텍쳐 모델과 인코더모델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Weight, </a:t>
            </a:r>
            <a:r>
              <a:rPr lang="ko-KR" altLang="en-US"/>
              <a:t>커널 사이즈 마지막 </a:t>
            </a:r>
            <a:r>
              <a:rPr lang="en-US" altLang="ko-KR"/>
              <a:t>classes</a:t>
            </a:r>
            <a:r>
              <a:rPr lang="ko-KR" altLang="en-US"/>
              <a:t>를 설정하는 것입니다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저희는 </a:t>
            </a:r>
            <a:r>
              <a:rPr lang="en-US" altLang="ko-KR"/>
              <a:t>Weight</a:t>
            </a:r>
            <a:r>
              <a:rPr lang="ko-KR" altLang="en-US"/>
              <a:t>는 이미지넷</a:t>
            </a:r>
            <a:r>
              <a:rPr lang="en-US" altLang="ko-KR"/>
              <a:t>,</a:t>
            </a:r>
            <a:r>
              <a:rPr lang="ko-KR" altLang="en-US"/>
              <a:t> 커널사이즈 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classes</a:t>
            </a:r>
            <a:r>
              <a:rPr lang="ko-KR" altLang="en-US"/>
              <a:t>는 </a:t>
            </a:r>
            <a:r>
              <a:rPr lang="en-US" altLang="ko-KR"/>
              <a:t>1</a:t>
            </a:r>
            <a:r>
              <a:rPr lang="ko-KR" altLang="en-US"/>
              <a:t>로 고정하고 아키텍쳐와 인코더를 변경하면서 실험을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 안에서 </a:t>
            </a:r>
            <a:r>
              <a:rPr lang="en-US" altLang="ko-KR"/>
              <a:t>unet, MAnet</a:t>
            </a:r>
            <a:r>
              <a:rPr lang="ko-KR" altLang="en-US"/>
              <a:t>등 총 </a:t>
            </a:r>
            <a:r>
              <a:rPr lang="en-US" altLang="ko-KR"/>
              <a:t>6</a:t>
            </a:r>
            <a:r>
              <a:rPr lang="ko-KR" altLang="en-US"/>
              <a:t>개의 모델로 성능을 비교했습니다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시간 관계상 </a:t>
            </a:r>
            <a:r>
              <a:rPr lang="en-US" altLang="ko-KR"/>
              <a:t>1</a:t>
            </a:r>
            <a:r>
              <a:rPr lang="ko-KR" altLang="en-US"/>
              <a:t>만여개의 데이터 중 약 </a:t>
            </a:r>
            <a:r>
              <a:rPr lang="en-US" altLang="ko-KR"/>
              <a:t>300</a:t>
            </a:r>
            <a:r>
              <a:rPr lang="ko-KR" altLang="en-US"/>
              <a:t>개의 데이터를 추출해 비교한 결과입니다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ko-KR" altLang="en-US"/>
              <a:t>그 이유는 타겟이 </a:t>
            </a:r>
            <a:r>
              <a:rPr lang="en-US" altLang="ko-KR"/>
              <a:t>masking</a:t>
            </a:r>
            <a:r>
              <a:rPr lang="ko-KR" altLang="en-US"/>
              <a:t> </a:t>
            </a:r>
            <a:r>
              <a:rPr lang="en-US" altLang="ko-KR"/>
              <a:t>data</a:t>
            </a:r>
            <a:r>
              <a:rPr lang="ko-KR" altLang="en-US"/>
              <a:t>이다 보니 모든 모델에서 </a:t>
            </a:r>
            <a:r>
              <a:rPr lang="en-US" altLang="ko-KR"/>
              <a:t>accuracy</a:t>
            </a:r>
            <a:r>
              <a:rPr lang="ko-KR" altLang="en-US"/>
              <a:t>가 높게나왔습니다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성능 비교는 </a:t>
            </a:r>
            <a:r>
              <a:rPr lang="en-US" altLang="ko-KR"/>
              <a:t>accuracy, recall, precision, f1_score</a:t>
            </a:r>
            <a:r>
              <a:rPr lang="ko-KR" altLang="en-US"/>
              <a:t> 중  </a:t>
            </a:r>
            <a:r>
              <a:rPr lang="en-US" altLang="ko-KR"/>
              <a:t>recall</a:t>
            </a:r>
            <a:r>
              <a:rPr lang="ko-KR" altLang="en-US"/>
              <a:t>과 </a:t>
            </a:r>
            <a:r>
              <a:rPr lang="en-US" altLang="ko-KR"/>
              <a:t>precision</a:t>
            </a:r>
            <a:r>
              <a:rPr lang="ko-KR" altLang="en-US"/>
              <a:t>을 복합한 </a:t>
            </a:r>
            <a:r>
              <a:rPr lang="en-US" altLang="ko-KR"/>
              <a:t>f1_score</a:t>
            </a:r>
            <a:r>
              <a:rPr lang="ko-KR" altLang="en-US"/>
              <a:t>를 기준 삼았습니다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f1_score</a:t>
            </a:r>
            <a:r>
              <a:rPr lang="ko-KR" altLang="en-US"/>
              <a:t> 기준 </a:t>
            </a:r>
            <a:r>
              <a:rPr lang="en-US" altLang="ko-KR"/>
              <a:t>Unet plusplus</a:t>
            </a:r>
            <a:r>
              <a:rPr lang="ko-KR" altLang="en-US"/>
              <a:t>의 성능이 가장 우수하게 나타났습니다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그래서 이번에는 케글 데이터의 약 만장의 데어터를 활용해 모델의 성능을 비교한 결과입니다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Deeplab </a:t>
            </a:r>
            <a:r>
              <a:rPr lang="ko-KR" altLang="en-US"/>
              <a:t>모델의 결과들도 좋았지만 평균적으로 </a:t>
            </a:r>
            <a:r>
              <a:rPr lang="en-US" altLang="ko-KR"/>
              <a:t>Unet++</a:t>
            </a:r>
            <a:r>
              <a:rPr lang="ko-KR" altLang="en-US"/>
              <a:t>모델이 더 좋다고 판단했고 </a:t>
            </a:r>
            <a:r>
              <a:rPr lang="en-US" altLang="ko-KR"/>
              <a:t>test loss </a:t>
            </a:r>
            <a:r>
              <a:rPr lang="ko-KR" altLang="en-US"/>
              <a:t>또한 </a:t>
            </a:r>
            <a:r>
              <a:rPr lang="en-US" altLang="ko-KR"/>
              <a:t>Unet++</a:t>
            </a:r>
            <a:r>
              <a:rPr lang="ko-KR" altLang="en-US"/>
              <a:t>모델이 더 좋은 성능을 나타냈습니다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크렉에 관련된 논문들에서 </a:t>
            </a:r>
            <a:r>
              <a:rPr lang="en-US" altLang="ko-KR"/>
              <a:t>Unet</a:t>
            </a:r>
            <a:r>
              <a:rPr lang="ko-KR" altLang="en-US"/>
              <a:t>을 다루는 내용이 많았습니다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자세한 내용은 추후 적을 예정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때문에 저희 조는 아키텍쳐를 </a:t>
            </a:r>
            <a:r>
              <a:rPr lang="en-US" altLang="ko-KR"/>
              <a:t>Unet++</a:t>
            </a:r>
            <a:r>
              <a:rPr lang="ko-KR" altLang="en-US"/>
              <a:t>모델로 사용하기로 결정했습니다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다음은 저희가 선택한 인코더 입니다</a:t>
            </a:r>
            <a:r>
              <a:rPr lang="en-US" altLang="ko-KR" dirty="0"/>
              <a:t>.</a:t>
            </a:r>
            <a:r>
              <a:rPr lang="ko-KR" altLang="en-US" dirty="0"/>
              <a:t> 다양한 인코더 모델이 있었지만 저희가 선택한 모델은 </a:t>
            </a:r>
            <a:r>
              <a:rPr lang="en-US" altLang="ko-KR" dirty="0">
                <a:solidFill>
                  <a:schemeClr val="bg1"/>
                </a:solidFill>
              </a:rPr>
              <a:t>Resent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Densnet</a:t>
            </a:r>
            <a:r>
              <a:rPr lang="en-US" altLang="ko-KR" dirty="0">
                <a:solidFill>
                  <a:schemeClr val="bg1"/>
                </a:solidFill>
              </a:rPr>
              <a:t> DPN</a:t>
            </a:r>
            <a:r>
              <a:rPr lang="ko-KR" altLang="en-US" dirty="0">
                <a:solidFill>
                  <a:schemeClr val="bg1"/>
                </a:solidFill>
              </a:rPr>
              <a:t>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이러한 인코더를 선택한 이유는 </a:t>
            </a:r>
            <a:r>
              <a:rPr lang="en-US" altLang="ko-KR" dirty="0">
                <a:solidFill>
                  <a:schemeClr val="bg1"/>
                </a:solidFill>
              </a:rPr>
              <a:t>Resent</a:t>
            </a:r>
            <a:r>
              <a:rPr lang="ko-KR" altLang="en-US" dirty="0">
                <a:solidFill>
                  <a:schemeClr val="bg1"/>
                </a:solidFill>
              </a:rPr>
              <a:t> 모델이 </a:t>
            </a:r>
            <a:r>
              <a:rPr lang="en-US" altLang="ko-KR" dirty="0">
                <a:solidFill>
                  <a:schemeClr val="bg1"/>
                </a:solidFill>
              </a:rPr>
              <a:t>CV </a:t>
            </a:r>
            <a:r>
              <a:rPr lang="ko-KR" altLang="en-US" dirty="0">
                <a:solidFill>
                  <a:schemeClr val="bg1"/>
                </a:solidFill>
              </a:rPr>
              <a:t>모델 중 보편적인 모델로 알고 있고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</a:rPr>
              <a:t>Unet</a:t>
            </a:r>
            <a:r>
              <a:rPr lang="ko-KR" altLang="en-US" dirty="0">
                <a:solidFill>
                  <a:schemeClr val="bg1"/>
                </a:solidFill>
              </a:rPr>
              <a:t>의 동작원리와 </a:t>
            </a:r>
            <a:r>
              <a:rPr lang="en-US" altLang="ko-KR" dirty="0">
                <a:solidFill>
                  <a:schemeClr val="bg1"/>
                </a:solidFill>
              </a:rPr>
              <a:t>Resent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레이어가 거치기 전 값과 거친 값을 합치는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Skip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Connection이</a:t>
            </a:r>
            <a:r>
              <a:rPr lang="ko-KR" altLang="en-US" dirty="0">
                <a:solidFill>
                  <a:schemeClr val="bg1"/>
                </a:solidFill>
              </a:rPr>
              <a:t> 유사하다고 판단해 인코더를 선정했습니다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이러한 인코더를 선택한 이유는 먼저 </a:t>
            </a:r>
            <a:r>
              <a:rPr lang="en-US" altLang="ko-KR" dirty="0">
                <a:solidFill>
                  <a:schemeClr val="bg1"/>
                </a:solidFill>
              </a:rPr>
              <a:t>Resent</a:t>
            </a:r>
            <a:r>
              <a:rPr lang="ko-KR" altLang="en-US" dirty="0">
                <a:solidFill>
                  <a:schemeClr val="bg1"/>
                </a:solidFill>
              </a:rPr>
              <a:t> 모델이 </a:t>
            </a:r>
            <a:r>
              <a:rPr lang="en-US" altLang="ko-KR" dirty="0">
                <a:solidFill>
                  <a:schemeClr val="bg1"/>
                </a:solidFill>
              </a:rPr>
              <a:t>CV </a:t>
            </a:r>
            <a:r>
              <a:rPr lang="ko-KR" altLang="en-US" dirty="0">
                <a:solidFill>
                  <a:schemeClr val="bg1"/>
                </a:solidFill>
              </a:rPr>
              <a:t>모델 중 보편적인 모델로 알고 있고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</a:rPr>
              <a:t>Unet</a:t>
            </a:r>
            <a:r>
              <a:rPr lang="ko-KR" altLang="en-US" dirty="0">
                <a:solidFill>
                  <a:schemeClr val="bg1"/>
                </a:solidFill>
              </a:rPr>
              <a:t>의 동작원리와 </a:t>
            </a:r>
            <a:r>
              <a:rPr lang="en-US" altLang="ko-KR" dirty="0">
                <a:solidFill>
                  <a:schemeClr val="bg1"/>
                </a:solidFill>
              </a:rPr>
              <a:t>Resent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레이어가 거치기 전 값과 거친 값을 합치는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Skip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Connection이</a:t>
            </a:r>
            <a:r>
              <a:rPr lang="ko-KR" altLang="en-US" dirty="0">
                <a:solidFill>
                  <a:schemeClr val="bg1"/>
                </a:solidFill>
              </a:rPr>
              <a:t> 유사하다고 판단해 인코더를 선정했습니다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</a:rPr>
              <a:t>Densnet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ko-KR" altLang="en-US" dirty="0" err="1">
                <a:solidFill>
                  <a:schemeClr val="bg1"/>
                </a:solidFill>
              </a:rPr>
              <a:t>ResNet보다</a:t>
            </a:r>
            <a:r>
              <a:rPr lang="ko-KR" altLang="en-US" dirty="0">
                <a:solidFill>
                  <a:schemeClr val="bg1"/>
                </a:solidFill>
              </a:rPr>
              <a:t> 적은 파라미터 수로 더 높은 성능을 가진 모델입니다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ko-KR" altLang="en-US" dirty="0" err="1">
                <a:solidFill>
                  <a:schemeClr val="bg1"/>
                </a:solidFill>
              </a:rPr>
              <a:t>Dens</a:t>
            </a:r>
            <a:r>
              <a:rPr lang="en-US" altLang="ko-KR" dirty="0">
                <a:solidFill>
                  <a:schemeClr val="bg1"/>
                </a:solidFill>
              </a:rPr>
              <a:t>e</a:t>
            </a:r>
            <a:r>
              <a:rPr lang="ko-KR" altLang="en-US" dirty="0">
                <a:solidFill>
                  <a:schemeClr val="bg1"/>
                </a:solidFill>
              </a:rPr>
              <a:t>Net은 모든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피쳐맵을</a:t>
            </a:r>
            <a:r>
              <a:rPr lang="ko-KR" altLang="en-US" dirty="0">
                <a:solidFill>
                  <a:schemeClr val="bg1"/>
                </a:solidFill>
              </a:rPr>
              <a:t> 연결하고 이전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피쳐맵을</a:t>
            </a:r>
            <a:r>
              <a:rPr lang="ko-KR" altLang="en-US" dirty="0">
                <a:solidFill>
                  <a:schemeClr val="bg1"/>
                </a:solidFill>
              </a:rPr>
              <a:t> 그 이후의 모든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피쳐맵에</a:t>
            </a:r>
            <a:r>
              <a:rPr lang="ko-KR" altLang="en-US" dirty="0">
                <a:solidFill>
                  <a:schemeClr val="bg1"/>
                </a:solidFill>
              </a:rPr>
              <a:t> 연결합니다.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이로인한</a:t>
            </a:r>
            <a:r>
              <a:rPr lang="ko-KR" altLang="en-US" dirty="0">
                <a:solidFill>
                  <a:schemeClr val="bg1"/>
                </a:solidFill>
              </a:rPr>
              <a:t> 장점은  </a:t>
            </a:r>
            <a:r>
              <a:rPr lang="ko-KR" altLang="en-US" dirty="0" err="1">
                <a:solidFill>
                  <a:schemeClr val="bg1"/>
                </a:solidFill>
              </a:rPr>
              <a:t>strong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gradient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flow와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information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flow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정보 흐름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를 갖고 있어 기울기 소실 문제를 완화하고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reuse</a:t>
            </a:r>
            <a:r>
              <a:rPr lang="ko-KR" altLang="en-US" dirty="0">
                <a:solidFill>
                  <a:schemeClr val="bg1"/>
                </a:solidFill>
              </a:rPr>
              <a:t> 효과가 있습니다.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그리고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파라미터수와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연산량이</a:t>
            </a:r>
            <a:r>
              <a:rPr lang="en-US" altLang="ko-KR" dirty="0">
                <a:solidFill>
                  <a:schemeClr val="bg1"/>
                </a:solidFill>
              </a:rPr>
              <a:t> 적</a:t>
            </a:r>
            <a:r>
              <a:rPr lang="ko-KR" altLang="en-US" dirty="0">
                <a:solidFill>
                  <a:schemeClr val="bg1"/>
                </a:solidFill>
              </a:rPr>
              <a:t>다는 장점이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ko-KR" altLang="en-US" dirty="0">
                <a:solidFill>
                  <a:schemeClr val="bg1"/>
                </a:solidFill>
              </a:rPr>
              <a:t>이러한 이유들로 선정하였습니다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 이 방식은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reuse</a:t>
            </a:r>
            <a:r>
              <a:rPr lang="ko-KR" altLang="en-US" dirty="0">
                <a:solidFill>
                  <a:schemeClr val="bg1"/>
                </a:solidFill>
              </a:rPr>
              <a:t> 효과가 있습니다. 이전 레이어의 </a:t>
            </a:r>
            <a:r>
              <a:rPr lang="ko-KR" altLang="en-US" dirty="0" err="1">
                <a:solidFill>
                  <a:schemeClr val="bg1"/>
                </a:solidFill>
              </a:rPr>
              <a:t>출력값이</a:t>
            </a:r>
            <a:r>
              <a:rPr lang="ko-KR" altLang="en-US" dirty="0">
                <a:solidFill>
                  <a:schemeClr val="bg1"/>
                </a:solidFill>
              </a:rPr>
              <a:t> 소실되지 않고 계속해서 활용되기 때문입니다. 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>
                <a:solidFill>
                  <a:schemeClr val="bg1"/>
                </a:solidFill>
              </a:rPr>
              <a:t>DPN은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DenseNet과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ResNet의</a:t>
            </a:r>
            <a:r>
              <a:rPr lang="ko-KR" altLang="en-US" dirty="0">
                <a:solidFill>
                  <a:schemeClr val="bg1"/>
                </a:solidFill>
              </a:rPr>
              <a:t> 장점을 활용한 모델입니다. </a:t>
            </a:r>
            <a:r>
              <a:rPr lang="en-US" altLang="ko-KR" dirty="0">
                <a:solidFill>
                  <a:schemeClr val="bg1"/>
                </a:solidFill>
              </a:rPr>
              <a:t>DPN</a:t>
            </a:r>
            <a:r>
              <a:rPr lang="ko-KR" altLang="en-US" dirty="0">
                <a:solidFill>
                  <a:schemeClr val="bg1"/>
                </a:solidFill>
              </a:rPr>
              <a:t>은 </a:t>
            </a:r>
            <a:r>
              <a:rPr lang="ko-KR" altLang="en-US" dirty="0" err="1">
                <a:solidFill>
                  <a:schemeClr val="bg1"/>
                </a:solidFill>
              </a:rPr>
              <a:t>Dual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Path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Network로</a:t>
            </a:r>
            <a:r>
              <a:rPr lang="ko-KR" altLang="en-US" dirty="0">
                <a:solidFill>
                  <a:schemeClr val="bg1"/>
                </a:solidFill>
              </a:rPr>
              <a:t> 한 </a:t>
            </a:r>
            <a:r>
              <a:rPr lang="en-US" altLang="ko-KR" dirty="0">
                <a:solidFill>
                  <a:schemeClr val="bg1"/>
                </a:solidFill>
              </a:rPr>
              <a:t>path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ko-KR" altLang="en-US" dirty="0" err="1">
                <a:solidFill>
                  <a:schemeClr val="bg1"/>
                </a:solidFill>
              </a:rPr>
              <a:t>ResNet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또 다른 한</a:t>
            </a:r>
            <a:r>
              <a:rPr lang="en-US" altLang="ko-KR" dirty="0">
                <a:solidFill>
                  <a:schemeClr val="bg1"/>
                </a:solidFill>
              </a:rPr>
              <a:t> path</a:t>
            </a:r>
            <a:r>
              <a:rPr lang="ko-KR" altLang="en-US" dirty="0">
                <a:solidFill>
                  <a:schemeClr val="bg1"/>
                </a:solidFill>
              </a:rPr>
              <a:t>는 </a:t>
            </a:r>
            <a:r>
              <a:rPr lang="en-US" altLang="ko-KR" dirty="0" err="1">
                <a:solidFill>
                  <a:schemeClr val="bg1"/>
                </a:solidFill>
              </a:rPr>
              <a:t>DensNet</a:t>
            </a:r>
            <a:r>
              <a:rPr lang="ko-KR" altLang="en-US" dirty="0">
                <a:solidFill>
                  <a:schemeClr val="bg1"/>
                </a:solidFill>
              </a:rPr>
              <a:t>으로 구성되어 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이런 </a:t>
            </a:r>
            <a:r>
              <a:rPr lang="ko-KR" altLang="en-US" dirty="0" err="1">
                <a:solidFill>
                  <a:schemeClr val="bg1"/>
                </a:solidFill>
              </a:rPr>
              <a:t>Dual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Path</a:t>
            </a:r>
            <a:r>
              <a:rPr lang="ko-KR" altLang="en-US" dirty="0">
                <a:solidFill>
                  <a:schemeClr val="bg1"/>
                </a:solidFill>
              </a:rPr>
              <a:t> 구조를 활용해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reuse</a:t>
            </a:r>
            <a:r>
              <a:rPr lang="ko-KR" altLang="en-US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exploring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new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효과를 활용하여 성능을 끌어올렸다고 생각해볼 수 있습니다. 그리고 앞에 두 모델이 </a:t>
            </a:r>
            <a:r>
              <a:rPr lang="ko-KR" altLang="en-US" dirty="0" err="1">
                <a:solidFill>
                  <a:schemeClr val="bg1"/>
                </a:solidFill>
              </a:rPr>
              <a:t>DenseNet과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ResNet이기</a:t>
            </a:r>
            <a:r>
              <a:rPr lang="ko-KR" altLang="en-US" dirty="0">
                <a:solidFill>
                  <a:schemeClr val="bg1"/>
                </a:solidFill>
              </a:rPr>
              <a:t> 때문에 비교하기에 좋을 것 같다고 판단하여 선정하였습니다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exploring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new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DenseNet은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densely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connected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path를</a:t>
            </a:r>
            <a:r>
              <a:rPr lang="ko-KR" altLang="en-US" dirty="0">
                <a:solidFill>
                  <a:schemeClr val="bg1"/>
                </a:solidFill>
              </a:rPr>
              <a:t> 활용해서 이전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피쳐맵을</a:t>
            </a:r>
            <a:r>
              <a:rPr lang="ko-KR" altLang="en-US" dirty="0">
                <a:solidFill>
                  <a:schemeClr val="bg1"/>
                </a:solidFill>
              </a:rPr>
              <a:t> 그 다음 모든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피쳐맵에</a:t>
            </a:r>
            <a:r>
              <a:rPr lang="ko-KR" altLang="en-US" dirty="0">
                <a:solidFill>
                  <a:schemeClr val="bg1"/>
                </a:solidFill>
              </a:rPr>
              <a:t> 연결합니다. 각 레이어는 이전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피쳐맵을</a:t>
            </a:r>
            <a:r>
              <a:rPr lang="ko-KR" altLang="en-US" dirty="0">
                <a:solidFill>
                  <a:schemeClr val="bg1"/>
                </a:solidFill>
              </a:rPr>
              <a:t> 활용해서 특징을 추출합니다. 따라서 새로운 특징을 찾을 수 있습니다. 이 효과를 </a:t>
            </a:r>
            <a:r>
              <a:rPr lang="ko-KR" altLang="en-US" dirty="0" err="1">
                <a:solidFill>
                  <a:schemeClr val="bg1"/>
                </a:solidFill>
              </a:rPr>
              <a:t>exploring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new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라고</a:t>
            </a:r>
            <a:r>
              <a:rPr lang="ko-KR" altLang="en-US" dirty="0">
                <a:solidFill>
                  <a:schemeClr val="bg1"/>
                </a:solidFill>
              </a:rPr>
              <a:t> 합니다. 위 그림을 보면 레이어의 </a:t>
            </a:r>
            <a:r>
              <a:rPr lang="ko-KR" altLang="en-US" dirty="0" err="1">
                <a:solidFill>
                  <a:schemeClr val="bg1"/>
                </a:solidFill>
              </a:rPr>
              <a:t>피쳐맵들이</a:t>
            </a:r>
            <a:r>
              <a:rPr lang="ko-KR" altLang="en-US" dirty="0">
                <a:solidFill>
                  <a:schemeClr val="bg1"/>
                </a:solidFill>
              </a:rPr>
              <a:t> 연결되면서 </a:t>
            </a:r>
            <a:r>
              <a:rPr lang="ko-KR" altLang="en-US" dirty="0" err="1">
                <a:solidFill>
                  <a:schemeClr val="bg1"/>
                </a:solidFill>
              </a:rPr>
              <a:t>densely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connected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path가</a:t>
            </a:r>
            <a:r>
              <a:rPr lang="ko-KR" altLang="en-US" dirty="0">
                <a:solidFill>
                  <a:schemeClr val="bg1"/>
                </a:solidFill>
              </a:rPr>
              <a:t> 점점 두꺼워집니다. 논문에서는 이것을 파라미터가 공유되지 않는다고 합니다. 파라미터를 공유하지 않으므로 항상 새로운 값을 활용해 특징을 추출한다고 생각할 수 있습니다. 따라서 </a:t>
            </a:r>
            <a:r>
              <a:rPr lang="ko-KR" altLang="en-US" dirty="0" err="1">
                <a:solidFill>
                  <a:schemeClr val="bg1"/>
                </a:solidFill>
              </a:rPr>
              <a:t>exploring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new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feature</a:t>
            </a:r>
            <a:r>
              <a:rPr lang="ko-KR" altLang="en-US" dirty="0">
                <a:solidFill>
                  <a:schemeClr val="bg1"/>
                </a:solidFill>
              </a:rPr>
              <a:t> 효과가 발생합니다.</a:t>
            </a:r>
          </a:p>
          <a:p>
            <a:pPr>
              <a:defRPr/>
            </a:pP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https://deep-learning-study.tistory.com/538)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데이터 전처리 입니다</a:t>
            </a:r>
            <a:r>
              <a:rPr lang="en-US" altLang="ko-KR"/>
              <a:t>.</a:t>
            </a:r>
            <a:r>
              <a:rPr lang="ko-KR" altLang="en-US"/>
              <a:t> 저희는 데이터 전처리를 하기전에 기준을 정해서 진행하였습니다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첫번째는 </a:t>
            </a:r>
            <a:r>
              <a:rPr lang="en-US" altLang="ko-KR"/>
              <a:t>확대하면 노이즈가 있어서 제거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목차는 첫째는 개요</a:t>
            </a:r>
            <a:r>
              <a:rPr lang="en-US" altLang="ko-KR" dirty="0"/>
              <a:t>,</a:t>
            </a:r>
            <a:r>
              <a:rPr lang="ko-KR" altLang="en-US" dirty="0"/>
              <a:t> 둘째는 모델링</a:t>
            </a:r>
            <a:r>
              <a:rPr lang="en-US" altLang="ko-KR" dirty="0"/>
              <a:t>,</a:t>
            </a:r>
            <a:r>
              <a:rPr lang="ko-KR" altLang="en-US" dirty="0"/>
              <a:t> 셋째는 결과 및 시연 마지막 고찰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균열에 비해서 라벨의 크기가 클때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크랙의 라벨링이 제대로 처리되지 않을 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조형물을 크랙으로 라벨링되었을 때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기존에 회사 측에서 생각한 데이터의 조건이 concrete를 데이터셋의 조건으로 생각하고있어서 noncrack 데이터 중에서 많이 벗어난 부분들을 제거(</a:t>
            </a:r>
            <a:r>
              <a:rPr lang="ko-KR" altLang="en-US"/>
              <a:t>수정 필요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그리고 </a:t>
            </a:r>
          </a:p>
          <a:p>
            <a:pPr>
              <a:defRPr/>
            </a:pPr>
            <a:r>
              <a:rPr lang="ko-KR" altLang="en-US"/>
              <a:t>표면이 너무 고르지 못한 사진들</a:t>
            </a:r>
            <a:r>
              <a:rPr lang="en-US" altLang="ko-KR"/>
              <a:t>,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명확하게 crack으로 보기 힘든 사진들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en-US" altLang="ko-KR"/>
              <a:t>crack이 아니라 파인듯한 사진들을 제거</a:t>
            </a:r>
            <a:r>
              <a:rPr lang="ko-KR" altLang="en-US"/>
              <a:t>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거기에 더 정밀하게 전처리를 진행하기 위해 크랙 이미지와 라벨링 이미지를 비교하고 겹쳐보는 코드를 구연하여 데이터 전처리에 적용했습니다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위의 코드를 활용해서 더 정밀하게 전처리를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Recall을 높이기 위해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- 데이터 하나에 대해(사진 내의 일관성)</a:t>
            </a:r>
          </a:p>
          <a:p>
            <a:pPr>
              <a:defRPr/>
            </a:pPr>
            <a:r>
              <a:rPr lang="ko-KR" altLang="en-US"/>
              <a:t>- 균열 판별 구간 상위 50% 내에 놓친 구간이 있으면 거름 그 외엔</a:t>
            </a:r>
          </a:p>
          <a:p>
            <a:pPr>
              <a:defRPr/>
            </a:pPr>
            <a:r>
              <a:rPr lang="ko-KR" altLang="en-US"/>
              <a:t>균열 판별 구간 내 10% 정도까지 놓쳐도 통과 그 이상 놓치면 거름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Precision을 높이기 위해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- 데이터 하나에 대해(사진 내의 일관성)</a:t>
            </a:r>
          </a:p>
          <a:p>
            <a:pPr>
              <a:defRPr/>
            </a:pPr>
            <a:r>
              <a:rPr lang="en-US" altLang="ko-KR"/>
              <a:t>- 희미함 밑에 존재하는 불확실성 구간의 하위 50% 내에 마스킹이 존재하면 거름 그 외엔 </a:t>
            </a:r>
          </a:p>
          <a:p>
            <a:pPr>
              <a:defRPr/>
            </a:pPr>
            <a:r>
              <a:rPr lang="en-US" altLang="ko-KR"/>
              <a:t>불확실성 구간의 10% 정도까지 잡아내도 통과 그 이상 잡아낸 건 거름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이처럼 저희는 성능을 높이기 위해 데이터 전처리에 시간 투자를 많이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차 실험은 케글 데이터 만장에서 위의 데이터 검열 기준으로 약 </a:t>
            </a:r>
            <a:r>
              <a:rPr lang="en-US" altLang="ko-KR"/>
              <a:t>1100</a:t>
            </a:r>
            <a:r>
              <a:rPr lang="ko-KR" altLang="en-US"/>
              <a:t>개의 이미지를 추출했습니다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그리고 인코더를 파라미터 수와 학습시간을 고려하여 선택한 결과 </a:t>
            </a:r>
            <a:r>
              <a:rPr lang="en-US" altLang="ko-KR"/>
              <a:t>resnet34</a:t>
            </a:r>
            <a:r>
              <a:rPr lang="ko-KR" altLang="en-US"/>
              <a:t>가 적절하다고 판단하여 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resnet34</a:t>
            </a:r>
            <a:r>
              <a:rPr lang="ko-KR" altLang="en-US"/>
              <a:t> 기준으로 설정하고 트레인을 진행했습니다</a:t>
            </a:r>
            <a:r>
              <a:rPr lang="en-US" altLang="ko-KR"/>
              <a:t>.</a:t>
            </a:r>
            <a:r>
              <a:rPr lang="ko-KR" altLang="en-US"/>
              <a:t> 그 결과는 다음과 같습니다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성능은 좋게 나왔지만 에포크 숫자가 적은 만큼 학습이 많이 안 된 상태라서 속단 할 수 없었습니다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실제로 여기 자료는 없지만 인퍼런스 결과도 좋지 못했습니다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2</a:t>
            </a:r>
            <a:r>
              <a:rPr lang="ko-KR" altLang="en-US"/>
              <a:t>차 실험 결과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차 실험은 </a:t>
            </a:r>
            <a:r>
              <a:rPr lang="en-US" altLang="ko-KR"/>
              <a:t>1</a:t>
            </a:r>
            <a:r>
              <a:rPr lang="ko-KR" altLang="en-US"/>
              <a:t>차 실험을 보완하고자 에포크 수를 </a:t>
            </a:r>
            <a:r>
              <a:rPr lang="en-US" altLang="ko-KR"/>
              <a:t>200</a:t>
            </a:r>
            <a:r>
              <a:rPr lang="ko-KR" altLang="en-US"/>
              <a:t>으로 늘리고 </a:t>
            </a:r>
            <a:r>
              <a:rPr lang="en-US" altLang="ko-KR"/>
              <a:t>early stopping </a:t>
            </a:r>
            <a:r>
              <a:rPr lang="ko-KR" altLang="en-US"/>
              <a:t>설정하여</a:t>
            </a:r>
            <a:r>
              <a:rPr lang="en-US" altLang="ko-KR"/>
              <a:t> 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가 최저인 페이션스</a:t>
            </a:r>
            <a:r>
              <a:rPr lang="en-US" altLang="ko-KR"/>
              <a:t>(patience)</a:t>
            </a:r>
            <a:r>
              <a:rPr lang="ko-KR" altLang="en-US"/>
              <a:t> </a:t>
            </a:r>
            <a:r>
              <a:rPr lang="en-US" altLang="ko-KR"/>
              <a:t>20</a:t>
            </a:r>
            <a:r>
              <a:rPr lang="ko-KR" altLang="en-US"/>
              <a:t>으로 설정했습니다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그리고 데이터를 추가하고 마찬가지로 위의 기준으로 데이터 검수를 진행하여 </a:t>
            </a:r>
            <a:r>
              <a:rPr lang="en-US" altLang="ko-KR"/>
              <a:t>3000</a:t>
            </a:r>
            <a:r>
              <a:rPr lang="ko-KR" altLang="en-US"/>
              <a:t>개의 데이터 셋을 만들었습니다</a:t>
            </a:r>
            <a:r>
              <a:rPr lang="en-US" altLang="ko-KR"/>
              <a:t>.</a:t>
            </a:r>
            <a:r>
              <a:rPr lang="ko-KR" altLang="en-US"/>
              <a:t> 하지만 데이터 사진의 사이즈가 달라서 </a:t>
            </a:r>
            <a:r>
              <a:rPr lang="en-US" altLang="ko-KR"/>
              <a:t>batch size</a:t>
            </a:r>
            <a:r>
              <a:rPr lang="ko-KR" altLang="en-US"/>
              <a:t>를 </a:t>
            </a:r>
            <a:r>
              <a:rPr lang="en-US" altLang="ko-KR"/>
              <a:t>1</a:t>
            </a:r>
            <a:r>
              <a:rPr lang="ko-KR" altLang="en-US"/>
              <a:t>로 설정 하였습니다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이번에는 인코더인 성능 차이를 확인하기 위해서 테스트차 </a:t>
            </a:r>
            <a:r>
              <a:rPr lang="en-US" altLang="ko-KR"/>
              <a:t>resnet34</a:t>
            </a:r>
            <a:r>
              <a:rPr lang="ko-KR" altLang="en-US"/>
              <a:t>가 아닌 다른 인코더 </a:t>
            </a:r>
            <a:r>
              <a:rPr lang="en-US" altLang="ko-KR"/>
              <a:t>resnext50</a:t>
            </a:r>
            <a:r>
              <a:rPr lang="ko-KR" altLang="en-US"/>
              <a:t> 모델로 학습을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결과는 다음과 같습니다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안타깝게도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가 떨어지지 않아 애포그 </a:t>
            </a:r>
            <a:r>
              <a:rPr lang="en-US" altLang="ko-KR"/>
              <a:t>26</a:t>
            </a:r>
            <a:r>
              <a:rPr lang="ko-KR" altLang="en-US"/>
              <a:t>에서 멈추었습니다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Accuracy, f1</a:t>
            </a:r>
            <a:r>
              <a:rPr lang="ko-KR" altLang="en-US"/>
              <a:t>스코어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precision, recall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 폭이 너무</a:t>
            </a:r>
            <a:r>
              <a:rPr lang="en-US" altLang="ko-KR"/>
              <a:t> </a:t>
            </a:r>
            <a:r>
              <a:rPr lang="ko-KR" altLang="en-US"/>
              <a:t>크게 나타나는 결과를 보여줍니다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그래서 에포크의 수를 늘리면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이 떨어질 것이라 판단해서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이번에는 </a:t>
            </a:r>
            <a:r>
              <a:rPr lang="en-US" altLang="ko-KR"/>
              <a:t>resnet34 </a:t>
            </a:r>
            <a:r>
              <a:rPr lang="ko-KR" altLang="en-US"/>
              <a:t>와 </a:t>
            </a:r>
            <a:r>
              <a:rPr lang="en-US" altLang="ko-KR"/>
              <a:t>resnext50</a:t>
            </a:r>
            <a:r>
              <a:rPr lang="ko-KR" altLang="en-US"/>
              <a:t>을  </a:t>
            </a:r>
            <a:r>
              <a:rPr lang="en-US" altLang="ko-KR"/>
              <a:t>early stopping </a:t>
            </a:r>
            <a:r>
              <a:rPr lang="ko-KR" altLang="en-US"/>
              <a:t>페이션스</a:t>
            </a:r>
            <a:r>
              <a:rPr lang="en-US" altLang="ko-KR"/>
              <a:t>(patience)</a:t>
            </a:r>
            <a:r>
              <a:rPr lang="ko-KR" altLang="en-US"/>
              <a:t> </a:t>
            </a:r>
            <a:r>
              <a:rPr lang="en-US" altLang="ko-KR"/>
              <a:t>50</a:t>
            </a:r>
            <a:r>
              <a:rPr lang="ko-KR" altLang="en-US"/>
              <a:t>으로 설정하고 학습을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하지만 </a:t>
            </a:r>
            <a:r>
              <a:rPr lang="en-US" altLang="ko-KR"/>
              <a:t>resnext50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 에포크에서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가 계속 상승하는 곡선을 그려서 멈추고 삭제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그래서 인코더 </a:t>
            </a:r>
            <a:r>
              <a:rPr lang="en-US" altLang="ko-KR"/>
              <a:t>Densenet</a:t>
            </a:r>
            <a:r>
              <a:rPr lang="ko-KR" altLang="en-US"/>
              <a:t>을 적용하여 학습을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수치 상으로도 좋은 결과를 보이지 않지만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전체적인 그래프를 보면 더 안 좋습니다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train loss</a:t>
            </a:r>
            <a:r>
              <a:rPr lang="ko-KR" altLang="en-US"/>
              <a:t>는 떨어지지만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는 떨어지면서 값이 수렴하지 않고 </a:t>
            </a:r>
            <a:r>
              <a:rPr lang="en-US" altLang="ko-KR"/>
              <a:t>0.4~0.6</a:t>
            </a:r>
            <a:r>
              <a:rPr lang="ko-KR" altLang="en-US"/>
              <a:t> 사이를 왔다 갔다합니다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f1</a:t>
            </a:r>
            <a:r>
              <a:rPr lang="ko-KR" altLang="en-US"/>
              <a:t>스코어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precision, recall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 폭이 너무 크게 결과가 출력 되었습니다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수치상으로도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기업 목표와 비교한 내용 필요함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이런 결과가 나타나는 이유는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첫째로 배치사이즈 문제 입니다</a:t>
            </a:r>
            <a:r>
              <a:rPr lang="en-US" altLang="ko-KR"/>
              <a:t>.</a:t>
            </a:r>
            <a:r>
              <a:rPr lang="ko-KR" altLang="en-US"/>
              <a:t> 배치사이즈를 </a:t>
            </a:r>
            <a:r>
              <a:rPr lang="en-US" altLang="ko-KR"/>
              <a:t>1</a:t>
            </a:r>
            <a:r>
              <a:rPr lang="ko-KR" altLang="en-US"/>
              <a:t>로 했기 때문에 하나의 데이터 이미지의 대한 결과만 출력되기 때문에 폭이 너무 클 수 밖에 없고 </a:t>
            </a:r>
          </a:p>
          <a:p>
            <a:pPr>
              <a:defRPr/>
            </a:pP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값도 언젠가는 </a:t>
            </a:r>
            <a:r>
              <a:rPr lang="en-US" altLang="ko-KR"/>
              <a:t>0</a:t>
            </a:r>
            <a:r>
              <a:rPr lang="ko-KR" altLang="en-US"/>
              <a:t>으로 수렴하겠지만 상당히 많은 에포크를 트레이닝 시켜야 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의 문제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이 고정되어 있고 크랙의 유형이 어떤 한 유형만 다량이 존재한다면 다른 유형의 크랙은 예측하기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즉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에서 크랙 유형의 비율이 적절히 존재해야 합니다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개요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개요에는 기획의도</a:t>
            </a:r>
            <a:r>
              <a:rPr lang="en-US" altLang="ko-KR"/>
              <a:t>,</a:t>
            </a:r>
            <a:r>
              <a:rPr lang="ko-KR" altLang="en-US"/>
              <a:t> 프로젝트 일정</a:t>
            </a:r>
            <a:r>
              <a:rPr lang="en-US" altLang="ko-KR"/>
              <a:t>,</a:t>
            </a:r>
            <a:r>
              <a:rPr lang="ko-KR" altLang="en-US"/>
              <a:t> 팀원 역할에 대한 간단한 소개가 있겠습니다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전체적인 그래프를 보면 더 안 좋습니다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train loss</a:t>
            </a:r>
            <a:r>
              <a:rPr lang="ko-KR" altLang="en-US"/>
              <a:t>는 떨어지지만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는 떨어지면서 값이 수렴하지 않고 </a:t>
            </a:r>
            <a:r>
              <a:rPr lang="en-US" altLang="ko-KR"/>
              <a:t>0.4~0.6</a:t>
            </a:r>
            <a:r>
              <a:rPr lang="ko-KR" altLang="en-US"/>
              <a:t> 사이를 왔다 갔다합니다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f1</a:t>
            </a:r>
            <a:r>
              <a:rPr lang="ko-KR" altLang="en-US"/>
              <a:t>스코어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precision, recall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 폭이 너무 크게 결과가 출력 되었습니다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이런 결과가 나타나는 이유를 강사님과 멘토링을 통해서 확인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첫째로 배치사이즈 문제 입니다</a:t>
            </a:r>
            <a:r>
              <a:rPr lang="en-US" altLang="ko-KR"/>
              <a:t>.</a:t>
            </a:r>
            <a:r>
              <a:rPr lang="ko-KR" altLang="en-US"/>
              <a:t> 배치사이즈를 </a:t>
            </a:r>
            <a:r>
              <a:rPr lang="en-US" altLang="ko-KR"/>
              <a:t>1</a:t>
            </a:r>
            <a:r>
              <a:rPr lang="ko-KR" altLang="en-US"/>
              <a:t>로 했기 때문에 하나의 데이터 이미지의 대한 결과만 출력되기 때문에 폭이 너무 클 수 밖에 없고 </a:t>
            </a:r>
          </a:p>
          <a:p>
            <a:pPr>
              <a:defRPr/>
            </a:pP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값도 언젠가는 </a:t>
            </a:r>
            <a:r>
              <a:rPr lang="en-US" altLang="ko-KR"/>
              <a:t>0</a:t>
            </a:r>
            <a:r>
              <a:rPr lang="ko-KR" altLang="en-US"/>
              <a:t>으로 수렴하겠지만 상당히 많은 에포크를 트레이닝 시켜야 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두번째는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의 문제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이 고정되어 있고 크랙의 유형이 어떤 한 유형만 다량이 존재한다면 다른 유형의 크랙은 예측하기 어렵습니다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즉 </a:t>
            </a:r>
            <a:r>
              <a:rPr lang="en-US" altLang="ko-KR"/>
              <a:t>Validation</a:t>
            </a:r>
            <a:r>
              <a:rPr lang="ko-KR" altLang="en-US"/>
              <a:t> </a:t>
            </a:r>
            <a:r>
              <a:rPr lang="en-US" altLang="ko-KR"/>
              <a:t>set</a:t>
            </a:r>
            <a:r>
              <a:rPr lang="ko-KR" altLang="en-US"/>
              <a:t>에서 크랙 유형의 비율이 적절히 존재해야 합니다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그래서</a:t>
            </a:r>
            <a:r>
              <a:rPr lang="en-US" altLang="ko-KR"/>
              <a:t> </a:t>
            </a:r>
            <a:r>
              <a:rPr lang="ko-KR" altLang="en-US"/>
              <a:t>배치사이즈 크기를 </a:t>
            </a:r>
            <a:r>
              <a:rPr lang="en-US" altLang="ko-KR"/>
              <a:t>4</a:t>
            </a:r>
            <a:r>
              <a:rPr lang="ko-KR" altLang="en-US"/>
              <a:t>로 변경하고 </a:t>
            </a:r>
            <a:r>
              <a:rPr lang="en-US" altLang="ko-KR"/>
              <a:t>k - fold cross validation</a:t>
            </a:r>
            <a:r>
              <a:rPr lang="ko-KR" altLang="en-US"/>
              <a:t>을 통해서 이 문제를 해결하고자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배치사이즈 크기를 </a:t>
            </a:r>
            <a:r>
              <a:rPr lang="en-US" altLang="ko-KR"/>
              <a:t>4</a:t>
            </a:r>
            <a:r>
              <a:rPr lang="ko-KR" altLang="en-US"/>
              <a:t>로 변경하여 트레이닝 결과 폭이 큰 문제와 </a:t>
            </a:r>
            <a:r>
              <a:rPr lang="en-US" altLang="ko-KR"/>
              <a:t>validation loss</a:t>
            </a:r>
            <a:r>
              <a:rPr lang="ko-KR" altLang="en-US"/>
              <a:t>가 안 떨어지는 문제를 해결 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k - fold cross validation</a:t>
            </a:r>
            <a:r>
              <a:rPr lang="ko-KR" altLang="en-US"/>
              <a:t>을 추가로 진행하여 성능을 비교해 볼려 했지만 시간관계상 진행할 </a:t>
            </a:r>
            <a:r>
              <a:rPr lang="en-US" altLang="ko-KR"/>
              <a:t>.</a:t>
            </a:r>
            <a:r>
              <a:rPr lang="ko-KR" altLang="en-US"/>
              <a:t>수 없었습니다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다음은 </a:t>
            </a:r>
            <a:r>
              <a:rPr lang="en-US" altLang="ko-KR"/>
              <a:t>3</a:t>
            </a:r>
            <a:r>
              <a:rPr lang="ko-KR" altLang="en-US"/>
              <a:t>차 실험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데이터에서 사이즈가 다른 데이터를 제거하고 데이터에 겹치는 이미지가 존재함을 확인하여 제거하는 전처리과정을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그리고 추가적으로 </a:t>
            </a:r>
            <a:r>
              <a:rPr lang="en-US" altLang="ko-KR"/>
              <a:t>Noncrack </a:t>
            </a:r>
            <a:r>
              <a:rPr lang="ko-KR" altLang="en-US"/>
              <a:t>데이터를 더 추가하여 </a:t>
            </a:r>
            <a:r>
              <a:rPr lang="en-US" altLang="ko-KR"/>
              <a:t>2500</a:t>
            </a:r>
            <a:r>
              <a:rPr lang="ko-KR" altLang="en-US"/>
              <a:t>장의 이미지 데이터 셋을 만들었습니다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그리고 앞서 말한 것 처럼 배치사이즈 크기를 </a:t>
            </a:r>
            <a:r>
              <a:rPr lang="en-US" altLang="ko-KR"/>
              <a:t>4</a:t>
            </a:r>
            <a:r>
              <a:rPr lang="ko-KR" altLang="en-US"/>
              <a:t>로 변경하여 트레이닝을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결과는 지금까지 실험 중 가장 잘 나오고 신뢰할</a:t>
            </a:r>
            <a:r>
              <a:rPr lang="en-US" altLang="ko-KR"/>
              <a:t> </a:t>
            </a:r>
            <a:r>
              <a:rPr lang="ko-KR" altLang="en-US"/>
              <a:t>수 있는 결과라고 볼 수 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resnet34 </a:t>
            </a:r>
            <a:r>
              <a:rPr lang="ko-KR" altLang="en-US"/>
              <a:t>선택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기획의도 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en-US" altLang="ko-KR"/>
              <a:t>콘크리트 구조물을 안전 진단 할때 가장 먼저 보는 것이 외관 상태입니다.</a:t>
            </a:r>
          </a:p>
          <a:p>
            <a:pPr lvl="0">
              <a:defRPr/>
            </a:pPr>
            <a:r>
              <a:rPr lang="en-US" altLang="ko-KR"/>
              <a:t>그 중에서도 외벽상의 균열은 가장 확실한 상태판단 요소</a:t>
            </a:r>
            <a:r>
              <a:rPr lang="ko-KR" altLang="en-US"/>
              <a:t>이기 </a:t>
            </a:r>
            <a:r>
              <a:rPr lang="en-US" altLang="ko-KR"/>
              <a:t>때문에 안전 진단 시 가장 먼저 살피는 이상 징후 중 하나가 균열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콘크리트 구조물에서 수행되는 안전진단 방법은 일반적으로 검사원이 현장에서 직접 측량도구를 사용하여 시각적으로 검사하는 방법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en-US" altLang="ko-KR"/>
              <a:t>이 방법은 검사원의 주관성</a:t>
            </a:r>
            <a:r>
              <a:rPr lang="ko-KR" altLang="en-US"/>
              <a:t>에</a:t>
            </a:r>
            <a:r>
              <a:rPr lang="en-US" altLang="ko-KR"/>
              <a:t> 크게 의존할 뿐만 아니라 구조물에 따라서 검사원의 안전을 위협하기도 하며 인력이 직접 관측하기 힘든 장소가 존재</a:t>
            </a:r>
            <a:r>
              <a:rPr lang="ko-KR" altLang="en-US"/>
              <a:t>합니다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en-US" altLang="ko-KR"/>
              <a:t>대형 콘크리트 구조물인 경우 안전 진단 인력이 모든 부분을 직접 살피기 불가능하며 장비 운용비용 또한 많이 든다.</a:t>
            </a:r>
          </a:p>
          <a:p>
            <a:pPr lvl="0">
              <a:defRPr/>
            </a:pPr>
            <a:r>
              <a:rPr lang="en-US" altLang="ko-KR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http://13.209.69.212:7860/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이러한 단점들을 보완하기 위해</a:t>
            </a:r>
            <a:r>
              <a:rPr lang="en-US" altLang="ko-KR"/>
              <a:t>,</a:t>
            </a:r>
            <a:r>
              <a:rPr lang="ko-KR" altLang="en-US"/>
              <a:t> 드론을 이용해 촬영한 콘크리트 사진에서 균열을 자동으로 탐지해 안전진단에 들어가는 비용</a:t>
            </a:r>
            <a:r>
              <a:rPr lang="en-US" altLang="ko-KR"/>
              <a:t>,</a:t>
            </a:r>
            <a:r>
              <a:rPr lang="ko-KR" altLang="en-US"/>
              <a:t> 시간</a:t>
            </a:r>
            <a:r>
              <a:rPr lang="en-US" altLang="ko-KR"/>
              <a:t>,</a:t>
            </a:r>
            <a:r>
              <a:rPr lang="ko-KR" altLang="en-US"/>
              <a:t> 위험을 크게 감소시키며</a:t>
            </a:r>
            <a:r>
              <a:rPr lang="en-US" altLang="ko-KR"/>
              <a:t>,</a:t>
            </a:r>
            <a:r>
              <a:rPr lang="ko-KR" altLang="en-US"/>
              <a:t> 균열 특성을 객관적으로 분석하여 객관성과 신뢰성을 높이고자 합니다</a:t>
            </a:r>
            <a:r>
              <a:rPr lang="en-US" altLang="ko-KR"/>
              <a:t>.</a:t>
            </a:r>
            <a:r>
              <a:rPr lang="ko-KR" altLang="en-US"/>
              <a:t>콘크리트 사진에서 군열을 검출하고 </a:t>
            </a:r>
            <a:r>
              <a:rPr lang="en-US" altLang="ko-KR"/>
              <a:t>segmentation</a:t>
            </a:r>
            <a:r>
              <a:rPr lang="ko-KR" altLang="en-US"/>
              <a:t>을 활용하여 균열의 길이, 폭과 같은 특성을  </a:t>
            </a:r>
            <a:r>
              <a:rPr lang="en-US" altLang="ko-KR"/>
              <a:t>masking</a:t>
            </a:r>
            <a:r>
              <a:rPr lang="ko-KR" altLang="en-US"/>
              <a:t> 기법을 사용해 도출할 계획이며 이것을 통해 현재 건물의 상태를 예측할 수 있습니다</a:t>
            </a:r>
            <a:r>
              <a:rPr lang="en-US" altLang="ko-KR"/>
              <a:t>.</a:t>
            </a:r>
            <a:r>
              <a:rPr lang="ko-KR" altLang="en-US"/>
              <a:t> 건축물에 따라 다르겠지만 아파트의 경우 </a:t>
            </a:r>
            <a:r>
              <a:rPr lang="en-US" altLang="ko-KR"/>
              <a:t>0.2mm</a:t>
            </a:r>
            <a:r>
              <a:rPr lang="ko-KR" altLang="en-US"/>
              <a:t> 이상은 표면처리 기법등을 통해 보수해야합니다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활용모델에 대해선 뒤에서 다루도록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일정은 다음과 같이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(Enter)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그중에서 모델링</a:t>
            </a:r>
            <a:r>
              <a:rPr lang="en-US" altLang="ko-KR"/>
              <a:t>,</a:t>
            </a:r>
            <a:r>
              <a:rPr lang="ko-KR" altLang="en-US"/>
              <a:t> 데이터 전처리</a:t>
            </a:r>
            <a:r>
              <a:rPr lang="en-US" altLang="ko-KR"/>
              <a:t>,</a:t>
            </a:r>
            <a:r>
              <a:rPr lang="ko-KR" altLang="en-US"/>
              <a:t> 코드 구현</a:t>
            </a:r>
            <a:r>
              <a:rPr lang="en-US" altLang="ko-KR"/>
              <a:t>,</a:t>
            </a:r>
            <a:r>
              <a:rPr lang="ko-KR" altLang="en-US"/>
              <a:t> 결과확인 과정은 실험 결과에 따라 </a:t>
            </a:r>
          </a:p>
          <a:p>
            <a:pPr>
              <a:defRPr/>
            </a:pPr>
            <a:r>
              <a:rPr lang="ko-KR" altLang="en-US"/>
              <a:t>데이터 전처리와 모델링 수정을 반복적으로 진행했습니다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개요 마지막으로 저희 프로젝트의 개발 목표 입니다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ko-KR" altLang="en-US"/>
              <a:t>개발 목표는 기업의 주제 설명회에서 발표한 내용입니다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Accuracy </a:t>
            </a:r>
            <a:r>
              <a:rPr lang="ko-KR" altLang="en-US"/>
              <a:t>는 </a:t>
            </a:r>
            <a:r>
              <a:rPr lang="en-US" altLang="ko-KR"/>
              <a:t>0.9980,</a:t>
            </a:r>
            <a:r>
              <a:rPr lang="ko-KR" altLang="en-US"/>
              <a:t> </a:t>
            </a:r>
            <a:r>
              <a:rPr lang="en-US" altLang="ko-KR"/>
              <a:t>Precision </a:t>
            </a:r>
            <a:r>
              <a:rPr lang="ko-KR" altLang="en-US"/>
              <a:t>은 </a:t>
            </a:r>
            <a:r>
              <a:rPr lang="en-US" altLang="ko-KR"/>
              <a:t>0.8000,</a:t>
            </a:r>
            <a:r>
              <a:rPr lang="ko-KR" altLang="en-US"/>
              <a:t> </a:t>
            </a:r>
            <a:r>
              <a:rPr lang="en-US" altLang="ko-KR"/>
              <a:t>Recall</a:t>
            </a:r>
            <a:r>
              <a:rPr lang="ko-KR" altLang="en-US"/>
              <a:t>은</a:t>
            </a:r>
            <a:r>
              <a:rPr lang="en-US" altLang="ko-KR"/>
              <a:t> 0.9000</a:t>
            </a:r>
            <a:r>
              <a:rPr lang="ko-KR" altLang="en-US"/>
              <a:t>마지막으로 </a:t>
            </a:r>
            <a:r>
              <a:rPr lang="en-US" altLang="ko-KR"/>
              <a:t>F1 Score</a:t>
            </a:r>
            <a:r>
              <a:rPr lang="ko-KR" altLang="en-US"/>
              <a:t>은 </a:t>
            </a:r>
            <a:r>
              <a:rPr lang="en-US" altLang="ko-KR"/>
              <a:t>0.8000</a:t>
            </a:r>
            <a:r>
              <a:rPr lang="ko-KR" altLang="en-US"/>
              <a:t> 이 저희의 개발 목표입니다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0122082" y="6588607"/>
            <a:ext cx="207941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ⓒ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Saebyeol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ko-KR" altLang="en-US"/>
              <a:pPr lvl="0">
                <a:defRPr/>
              </a:pPr>
              <a:t>2023-12-11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3D5110-9FE0-496F-B26A-071D02F2DE37}" type="datetime1">
              <a:rPr lang="ko-KR" altLang="en-US" smtClean="0"/>
              <a:pPr>
                <a:defRPr/>
              </a:pPr>
              <a:t>2023-12-11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515572D-DCC5-4511-A3D5-618DAD61789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motono0223/concrete-crack-segmentation-dataset" TargetMode="External"/><Relationship Id="rId5" Type="http://schemas.openxmlformats.org/officeDocument/2006/relationships/hyperlink" Target="https://www.kaggle.com/datasets/lakshaymiddha/crack-segmentation-dataset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d77/segmentation_models.pytorc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hyperlink" Target="http://13.209.69.212:786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0158" y="2875002"/>
            <a:ext cx="74602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 sz="6000" b="1" spc="-3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Crack Detection</a:t>
            </a:r>
          </a:p>
        </p:txBody>
      </p:sp>
      <p:sp>
        <p:nvSpPr>
          <p:cNvPr id="5" name="양쪽 대괄호 4"/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4755465" y="2452496"/>
            <a:ext cx="268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21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SmartInsideAI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14541" y="3057178"/>
            <a:ext cx="9877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14541" y="3424536"/>
            <a:ext cx="31390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ko-K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Modeling</a:t>
            </a:r>
            <a:endParaRPr lang="ko-KR" altLang="en-US" sz="2800" b="1" spc="18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5632820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타원 19"/>
          <p:cNvSpPr/>
          <p:nvPr/>
        </p:nvSpPr>
        <p:spPr>
          <a:xfrm>
            <a:off x="7573734" y="1700807"/>
            <a:ext cx="2930085" cy="2930085"/>
          </a:xfrm>
          <a:prstGeom prst="ellipse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26" name="타원 22"/>
          <p:cNvSpPr/>
          <p:nvPr/>
        </p:nvSpPr>
        <p:spPr>
          <a:xfrm>
            <a:off x="1365715" y="1700808"/>
            <a:ext cx="2930085" cy="2930085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accent2"/>
            </a:solidFill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27" name="TextBox 32"/>
          <p:cNvSpPr txBox="1"/>
          <p:nvPr/>
        </p:nvSpPr>
        <p:spPr>
          <a:xfrm>
            <a:off x="2033146" y="5723983"/>
            <a:ext cx="14963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u="sng" spc="0" dirty="0">
                <a:solidFill>
                  <a:srgbClr val="584C46"/>
                </a:solidFill>
                <a:latin typeface="Times New Roman" panose="02020603050405020304" pitchFamily="18" charset="0"/>
                <a:ea typeface="+mj-ea"/>
                <a:cs typeface="+mn-cs"/>
              </a:rPr>
              <a:t>Train Data</a:t>
            </a:r>
          </a:p>
        </p:txBody>
      </p:sp>
      <p:cxnSp>
        <p:nvCxnSpPr>
          <p:cNvPr id="28" name="직선 연결선 33"/>
          <p:cNvCxnSpPr/>
          <p:nvPr/>
        </p:nvCxnSpPr>
        <p:spPr>
          <a:xfrm>
            <a:off x="2551357" y="55583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2"/>
          <p:cNvSpPr txBox="1"/>
          <p:nvPr/>
        </p:nvSpPr>
        <p:spPr>
          <a:xfrm>
            <a:off x="915477" y="4941168"/>
            <a:ext cx="368402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0" dirty="0">
                <a:solidFill>
                  <a:srgbClr val="584C46"/>
                </a:solidFill>
                <a:latin typeface="Times New Roman" panose="02020603050405020304" pitchFamily="18" charset="0"/>
                <a:ea typeface="+mj-ea"/>
                <a:cs typeface="+mn-cs"/>
                <a:hlinkClick r:id="rId5"/>
              </a:rPr>
              <a:t>Crack Segmentation Dataset</a:t>
            </a:r>
            <a:endParaRPr lang="en-US" altLang="ko-KR" sz="2400" spc="0" dirty="0">
              <a:solidFill>
                <a:srgbClr val="584C46"/>
              </a:solidFill>
              <a:latin typeface="Times New Roman" panose="02020603050405020304" pitchFamily="18" charset="0"/>
              <a:ea typeface="+mj-ea"/>
              <a:cs typeface="+mn-cs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508853" y="4941168"/>
            <a:ext cx="4870244" cy="1244480"/>
            <a:chOff x="5593429" y="5093568"/>
            <a:chExt cx="4870244" cy="1244480"/>
          </a:xfrm>
        </p:grpSpPr>
        <p:sp>
          <p:nvSpPr>
            <p:cNvPr id="39" name="TextBox 32"/>
            <p:cNvSpPr txBox="1"/>
            <p:nvPr/>
          </p:nvSpPr>
          <p:spPr>
            <a:xfrm>
              <a:off x="7358609" y="5876383"/>
              <a:ext cx="1349408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400" u="sng" spc="0" dirty="0">
                  <a:solidFill>
                    <a:srgbClr val="584C46"/>
                  </a:solidFill>
                  <a:latin typeface="Times New Roman" panose="02020603050405020304" pitchFamily="18" charset="0"/>
                  <a:ea typeface="+mj-ea"/>
                  <a:cs typeface="+mn-cs"/>
                </a:rPr>
                <a:t>Test Data</a:t>
              </a:r>
            </a:p>
          </p:txBody>
        </p:sp>
        <p:cxnSp>
          <p:nvCxnSpPr>
            <p:cNvPr id="40" name="직선 연결선 33"/>
            <p:cNvCxnSpPr/>
            <p:nvPr/>
          </p:nvCxnSpPr>
          <p:spPr>
            <a:xfrm>
              <a:off x="7859029" y="5710798"/>
              <a:ext cx="558800" cy="0"/>
            </a:xfrm>
            <a:prstGeom prst="line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32"/>
            <p:cNvSpPr txBox="1"/>
            <p:nvPr/>
          </p:nvSpPr>
          <p:spPr>
            <a:xfrm>
              <a:off x="5593429" y="5093568"/>
              <a:ext cx="487024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400" spc="0" dirty="0">
                  <a:solidFill>
                    <a:srgbClr val="584C46"/>
                  </a:solidFill>
                  <a:latin typeface="Times New Roman" panose="02020603050405020304" pitchFamily="18" charset="0"/>
                  <a:ea typeface="+mj-ea"/>
                  <a:cs typeface="+mn-cs"/>
                  <a:hlinkClick r:id="rId6"/>
                </a:rPr>
                <a:t>Concrete Crack Segmentation Dataset</a:t>
              </a:r>
              <a:endParaRPr lang="en-US" altLang="ko-KR" sz="2400" spc="0" dirty="0">
                <a:solidFill>
                  <a:srgbClr val="584C46"/>
                </a:solidFill>
                <a:latin typeface="Times New Roman" panose="02020603050405020304" pitchFamily="18" charset="0"/>
                <a:ea typeface="+mj-ea"/>
                <a:cs typeface="+mn-cs"/>
              </a:endParaRPr>
            </a:p>
          </p:txBody>
        </p:sp>
      </p:grpSp>
      <p:sp>
        <p:nvSpPr>
          <p:cNvPr id="4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1060137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Modeling:Reference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altLang="ko-KR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41" name="그림 40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5237" y="1536065"/>
            <a:ext cx="6308978" cy="22529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789039"/>
            <a:ext cx="4824274" cy="2016224"/>
          </a:xfrm>
          <a:prstGeom prst="rect">
            <a:avLst/>
          </a:prstGeom>
        </p:spPr>
      </p:pic>
      <p:sp>
        <p:nvSpPr>
          <p:cNvPr id="4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10745388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중간발표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" name="Object 1" descr="preencoded.png"/>
          <p:cNvPicPr>
            <a:picLocks noChangeAspect="1"/>
          </p:cNvPicPr>
          <p:nvPr/>
        </p:nvPicPr>
        <p:blipFill rotWithShape="1">
          <a:blip r:embed="rId3"/>
          <a:srcRect l="9780" t="27540" r="9500" b="8690"/>
          <a:stretch>
            <a:fillRect/>
          </a:stretch>
        </p:blipFill>
        <p:spPr>
          <a:xfrm>
            <a:off x="591028" y="1628800"/>
            <a:ext cx="5162332" cy="2294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44388" y="3266997"/>
            <a:ext cx="5256584" cy="2682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:paper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9695" y="957355"/>
            <a:ext cx="5472608" cy="4943289"/>
          </a:xfrm>
          <a:prstGeom prst="rect">
            <a:avLst/>
          </a:prstGeom>
        </p:spPr>
      </p:pic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810224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50" name="자유형: 도형 349"/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 dirty="0">
              <a:latin typeface="Times New Roman" panose="02020603050405020304" pitchFamily="18" charset="0"/>
            </a:endParaRPr>
          </a:p>
        </p:txBody>
      </p:sp>
      <p:cxnSp>
        <p:nvCxnSpPr>
          <p:cNvPr id="351" name="직선 연결선 350"/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/>
          <p:cNvCxnSpPr/>
          <p:nvPr/>
        </p:nvCxnSpPr>
        <p:spPr>
          <a:xfrm rot="10800000" flipV="1">
            <a:off x="4511824" y="4369912"/>
            <a:ext cx="1568589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/>
          <p:cNvCxnSpPr/>
          <p:nvPr/>
        </p:nvCxnSpPr>
        <p:spPr>
          <a:xfrm>
            <a:off x="6127464" y="4369909"/>
            <a:ext cx="1552712" cy="774498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타원 354"/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5490194" y="1983507"/>
            <a:ext cx="1316386" cy="7540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3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DPN</a:t>
            </a:r>
          </a:p>
        </p:txBody>
      </p:sp>
      <p:grpSp>
        <p:nvGrpSpPr>
          <p:cNvPr id="369" name="그룹 368"/>
          <p:cNvGrpSpPr/>
          <p:nvPr/>
        </p:nvGrpSpPr>
        <p:grpSpPr>
          <a:xfrm>
            <a:off x="2869929" y="4606369"/>
            <a:ext cx="1758766" cy="1758766"/>
            <a:chOff x="2063552" y="4606369"/>
            <a:chExt cx="1758766" cy="1758766"/>
          </a:xfrm>
        </p:grpSpPr>
        <p:sp>
          <p:nvSpPr>
            <p:cNvPr id="354" name="타원 353"/>
            <p:cNvSpPr/>
            <p:nvPr/>
          </p:nvSpPr>
          <p:spPr>
            <a:xfrm>
              <a:off x="2063552" y="4606369"/>
              <a:ext cx="1758766" cy="17587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2221616" y="5229200"/>
              <a:ext cx="14782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800" b="1" spc="-100" dirty="0" err="1">
                  <a:solidFill>
                    <a:schemeClr val="bg1"/>
                  </a:solidFill>
                  <a:latin typeface="Times New Roman" panose="02020603050405020304" pitchFamily="18" charset="0"/>
                </a:rPr>
                <a:t>Densenet</a:t>
              </a:r>
              <a:endParaRPr lang="en-US" altLang="ko-KR" sz="2800" b="1" spc="-1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7551512" y="4606369"/>
            <a:ext cx="1759269" cy="1758766"/>
            <a:chOff x="8441690" y="4606369"/>
            <a:chExt cx="1759269" cy="1758766"/>
          </a:xfrm>
        </p:grpSpPr>
        <p:sp>
          <p:nvSpPr>
            <p:cNvPr id="356" name="타원 355"/>
            <p:cNvSpPr/>
            <p:nvPr/>
          </p:nvSpPr>
          <p:spPr>
            <a:xfrm>
              <a:off x="8441690" y="4606369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498345" y="5243805"/>
              <a:ext cx="17026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b="1" spc="-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</a:rPr>
                <a:t>Resnet34</a:t>
              </a:r>
            </a:p>
          </p:txBody>
        </p:sp>
      </p:grpSp>
      <p:sp>
        <p:nvSpPr>
          <p:cNvPr id="371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665268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Encoder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Resnet34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71" name="그림 3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5444" y="1822491"/>
            <a:ext cx="4264668" cy="32130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72" name="그림 37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55556" y="1852612"/>
            <a:ext cx="4191000" cy="3152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665268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Encoder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Densenet</a:t>
            </a:r>
            <a:endParaRPr lang="en-US" altLang="ko-KR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74" name="그림 3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7025" y="1250404"/>
            <a:ext cx="6457950" cy="4914900"/>
          </a:xfrm>
          <a:prstGeom prst="rect">
            <a:avLst/>
          </a:prstGeom>
        </p:spPr>
      </p:pic>
      <p:sp>
        <p:nvSpPr>
          <p:cNvPr id="375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665268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Encoder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DPN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76" name="그림 3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367" y="1340768"/>
            <a:ext cx="10135266" cy="4824536"/>
          </a:xfrm>
          <a:prstGeom prst="rect">
            <a:avLst/>
          </a:prstGeom>
        </p:spPr>
      </p:pic>
      <p:sp>
        <p:nvSpPr>
          <p:cNvPr id="37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 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2451" y="1700808"/>
            <a:ext cx="4104456" cy="410445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09358" y="1737940"/>
            <a:ext cx="4030191" cy="4030191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3930130" y="4187552"/>
            <a:ext cx="825624" cy="825624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dirty="0">
              <a:latin typeface="Times New Roman" panose="02020603050405020304" pitchFamily="18" charset="0"/>
            </a:endParaRPr>
          </a:p>
        </p:txBody>
      </p:sp>
      <p:cxnSp>
        <p:nvCxnSpPr>
          <p:cNvPr id="28" name="직선 연결선 27"/>
          <p:cNvCxnSpPr>
            <a:stCxn id="27" idx="0"/>
          </p:cNvCxnSpPr>
          <p:nvPr/>
        </p:nvCxnSpPr>
        <p:spPr>
          <a:xfrm flipV="1">
            <a:off x="4342942" y="1737940"/>
            <a:ext cx="2466416" cy="2449611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27" idx="4"/>
          </p:cNvCxnSpPr>
          <p:nvPr/>
        </p:nvCxnSpPr>
        <p:spPr>
          <a:xfrm>
            <a:off x="4342942" y="5013176"/>
            <a:ext cx="2466416" cy="754955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0880" y="497840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목차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965813" y="2155916"/>
            <a:ext cx="3832794" cy="584776"/>
            <a:chOff x="762000" y="1863785"/>
            <a:chExt cx="3356544" cy="584776"/>
          </a:xfrm>
        </p:grpSpPr>
        <p:grpSp>
          <p:nvGrpSpPr>
            <p:cNvPr id="18" name="그룹 17"/>
            <p:cNvGrpSpPr/>
            <p:nvPr/>
          </p:nvGrpSpPr>
          <p:grpSpPr>
            <a:xfrm>
              <a:off x="762000" y="1863785"/>
              <a:ext cx="558800" cy="584776"/>
              <a:chOff x="762000" y="1863784"/>
              <a:chExt cx="558800" cy="58477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33081" y="1863784"/>
                <a:ext cx="4122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  <a:endParaRPr lang="ko-KR" altLang="en-US" sz="2800" b="1" spc="2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965813" y="3029985"/>
            <a:ext cx="4490226" cy="584776"/>
            <a:chOff x="762000" y="1863785"/>
            <a:chExt cx="3932286" cy="584776"/>
          </a:xfrm>
        </p:grpSpPr>
        <p:grpSp>
          <p:nvGrpSpPr>
            <p:cNvPr id="23" name="그룹 22"/>
            <p:cNvGrpSpPr/>
            <p:nvPr/>
          </p:nvGrpSpPr>
          <p:grpSpPr>
            <a:xfrm>
              <a:off x="762000" y="1863785"/>
              <a:ext cx="558800" cy="584776"/>
              <a:chOff x="762000" y="1863784"/>
              <a:chExt cx="558800" cy="584776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3081" y="1863784"/>
                <a:ext cx="4122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564639" y="1894265"/>
              <a:ext cx="31296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en-US" altLang="ko-KR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Modeling</a:t>
              </a:r>
              <a:endParaRPr lang="ko-KR" altLang="en-US" sz="2800" b="1" spc="18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965813" y="3904054"/>
            <a:ext cx="4706250" cy="584775"/>
            <a:chOff x="762000" y="1863785"/>
            <a:chExt cx="4121467" cy="584775"/>
          </a:xfrm>
        </p:grpSpPr>
        <p:grpSp>
          <p:nvGrpSpPr>
            <p:cNvPr id="28" name="그룹 27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3081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>
                    <a:solidFill>
                      <a:schemeClr val="accent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564639" y="1894265"/>
              <a:ext cx="33188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spc="-3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  &amp; </a:t>
              </a:r>
              <a:r>
                <a:rPr lang="en-US" altLang="ko-KR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service</a:t>
              </a:r>
              <a:r>
                <a:rPr lang="en-US" altLang="ko-KR" sz="2800" b="1" spc="-3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ko-KR" altLang="en-US" sz="2800" b="1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그룹 26"/>
          <p:cNvGrpSpPr/>
          <p:nvPr/>
        </p:nvGrpSpPr>
        <p:grpSpPr>
          <a:xfrm>
            <a:off x="1965813" y="4778123"/>
            <a:ext cx="3832794" cy="584776"/>
            <a:chOff x="762000" y="1863784"/>
            <a:chExt cx="3356544" cy="584776"/>
          </a:xfrm>
        </p:grpSpPr>
        <p:grpSp>
          <p:nvGrpSpPr>
            <p:cNvPr id="33" name="그룹 27"/>
            <p:cNvGrpSpPr/>
            <p:nvPr/>
          </p:nvGrpSpPr>
          <p:grpSpPr>
            <a:xfrm>
              <a:off x="762000" y="1863784"/>
              <a:ext cx="558800" cy="584776"/>
              <a:chOff x="762000" y="1863784"/>
              <a:chExt cx="558800" cy="584776"/>
            </a:xfrm>
          </p:grpSpPr>
          <p:sp>
            <p:nvSpPr>
              <p:cNvPr id="34" name="직사각형 29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0"/>
              <p:cNvSpPr txBox="1"/>
              <p:nvPr/>
            </p:nvSpPr>
            <p:spPr>
              <a:xfrm>
                <a:off x="833081" y="1863784"/>
                <a:ext cx="412292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2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36" name="TextBox 28"/>
            <p:cNvSpPr txBox="1"/>
            <p:nvPr/>
          </p:nvSpPr>
          <p:spPr>
            <a:xfrm>
              <a:off x="1564640" y="1894264"/>
              <a:ext cx="25539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Discussion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9456" y="1610072"/>
            <a:ext cx="4267200" cy="4267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0056" y="1610072"/>
            <a:ext cx="4267200" cy="4267200"/>
          </a:xfrm>
          <a:prstGeom prst="rect">
            <a:avLst/>
          </a:prstGeom>
        </p:spPr>
      </p:pic>
      <p:sp>
        <p:nvSpPr>
          <p:cNvPr id="2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19200" y="1682080"/>
            <a:ext cx="9753600" cy="4267200"/>
            <a:chOff x="1219200" y="1682080"/>
            <a:chExt cx="9753600" cy="42672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9200" y="1682080"/>
              <a:ext cx="4267200" cy="42672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705600" y="1682080"/>
              <a:ext cx="4267200" cy="4267200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9480376" y="4149080"/>
              <a:ext cx="825624" cy="825624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190255" y="4149079"/>
              <a:ext cx="825624" cy="825624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1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1610072"/>
            <a:ext cx="4267200" cy="4267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5600" y="1610072"/>
            <a:ext cx="4267200" cy="4267200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185320" y="3429000"/>
            <a:ext cx="1910680" cy="1761728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9513912" y="3429000"/>
            <a:ext cx="1910680" cy="1761728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2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1610072"/>
            <a:ext cx="4267200" cy="42672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05600" y="1610072"/>
            <a:ext cx="4267200" cy="4267200"/>
          </a:xfrm>
          <a:prstGeom prst="rect">
            <a:avLst/>
          </a:prstGeom>
        </p:spPr>
      </p:pic>
      <p:sp>
        <p:nvSpPr>
          <p:cNvPr id="31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184" y="1345010"/>
            <a:ext cx="3164110" cy="316411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4478" y="3068960"/>
            <a:ext cx="3263044" cy="326304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0256" y="1345010"/>
            <a:ext cx="3164110" cy="3164110"/>
          </a:xfrm>
          <a:prstGeom prst="rect">
            <a:avLst/>
          </a:prstGeom>
        </p:spPr>
      </p:pic>
      <p:sp>
        <p:nvSpPr>
          <p:cNvPr id="3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5483" y="1484784"/>
            <a:ext cx="2547457" cy="456130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18423" y="1965234"/>
            <a:ext cx="5683649" cy="36004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37555" y="1857222"/>
            <a:ext cx="3018962" cy="3816424"/>
          </a:xfrm>
          <a:prstGeom prst="rect">
            <a:avLst/>
          </a:prstGeom>
        </p:spPr>
      </p:pic>
      <p:sp>
        <p:nvSpPr>
          <p:cNvPr id="3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Modeling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spc="6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data processing</a:t>
            </a:r>
            <a:endParaRPr lang="ko-KR" altLang="en-US" sz="3600" b="1" spc="6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9800"/>
          <a:stretch>
            <a:fillRect/>
          </a:stretch>
        </p:blipFill>
        <p:spPr>
          <a:xfrm>
            <a:off x="1039655" y="1582934"/>
            <a:ext cx="4896569" cy="410445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75880" y="1556792"/>
            <a:ext cx="4176464" cy="4156740"/>
          </a:xfrm>
          <a:prstGeom prst="rect">
            <a:avLst/>
          </a:prstGeom>
        </p:spPr>
      </p:pic>
      <p:sp>
        <p:nvSpPr>
          <p:cNvPr id="3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53208" y="1809000"/>
            <a:ext cx="3494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321" y="2966888"/>
            <a:ext cx="9877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3428553"/>
            <a:ext cx="3423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&amp; Web service </a:t>
            </a:r>
            <a:endParaRPr lang="ko-KR" alt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1st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1139" y="956929"/>
            <a:ext cx="10441305" cy="45170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5347" y="5474016"/>
            <a:ext cx="10441305" cy="1164894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75348" y="1916831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2nd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7" y="956929"/>
            <a:ext cx="10441305" cy="44966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5348" y="5661248"/>
            <a:ext cx="10441305" cy="78910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75348" y="1916831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3000" y="2962871"/>
            <a:ext cx="9877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3000" y="3424536"/>
            <a:ext cx="213545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2800" b="1" spc="22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2nd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7" y="3650458"/>
            <a:ext cx="10441305" cy="107468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875347" y="2060848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2nd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7" y="1470407"/>
            <a:ext cx="10441305" cy="4766904"/>
          </a:xfrm>
          <a:prstGeom prst="rect">
            <a:avLst/>
          </a:prstGeom>
        </p:spPr>
      </p:pic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0801" y="735955"/>
            <a:ext cx="2390398" cy="5386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4400" b="1" dirty="0">
                <a:solidFill>
                  <a:srgbClr val="3D3D3D"/>
                </a:solidFill>
                <a:latin typeface="Times New Roman" panose="02020603050405020304" pitchFamily="18" charset="0"/>
              </a:rPr>
              <a:t>?</a:t>
            </a:r>
            <a:endParaRPr lang="ko-KR" altLang="en-US" sz="34400" b="1" dirty="0">
              <a:solidFill>
                <a:srgbClr val="3D3D3D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5632820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2nd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365715" y="2083091"/>
            <a:ext cx="2930085" cy="2930085"/>
            <a:chOff x="1365715" y="2083091"/>
            <a:chExt cx="2930085" cy="2930085"/>
          </a:xfrm>
        </p:grpSpPr>
        <p:sp>
          <p:nvSpPr>
            <p:cNvPr id="26" name="타원 22"/>
            <p:cNvSpPr/>
            <p:nvPr/>
          </p:nvSpPr>
          <p:spPr>
            <a:xfrm>
              <a:off x="1365715" y="2083091"/>
              <a:ext cx="2930085" cy="2930085"/>
            </a:xfrm>
            <a:prstGeom prst="ellipse">
              <a:avLst/>
            </a:prstGeom>
            <a:solidFill>
              <a:srgbClr val="D1D1D1"/>
            </a:solidFill>
            <a:ln>
              <a:solidFill>
                <a:srgbClr val="E0E0E0"/>
              </a:solidFill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rPr>
                <a:t> </a:t>
              </a:r>
              <a:endParaRPr lang="en-US" altLang="ko-KR" sz="2800" b="1" dirty="0">
                <a:solidFill>
                  <a:schemeClr val="dk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498609" y="2955612"/>
              <a:ext cx="266429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ko-KR" sz="2800" b="1" dirty="0">
                  <a:solidFill>
                    <a:schemeClr val="dk1"/>
                  </a:solidFill>
                  <a:latin typeface="Times New Roman" panose="02020603050405020304" pitchFamily="18" charset="0"/>
                </a:rPr>
                <a:t>Batch Size </a:t>
              </a:r>
            </a:p>
            <a:p>
              <a:pPr algn="ctr"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Times New Roman" panose="02020603050405020304" pitchFamily="18" charset="0"/>
                </a:rPr>
                <a:t>=</a:t>
              </a:r>
            </a:p>
            <a:p>
              <a:pPr algn="ctr">
                <a:defRPr/>
              </a:pPr>
              <a:r>
                <a:rPr lang="en-US" altLang="ko-KR" sz="2800" b="1" dirty="0">
                  <a:solidFill>
                    <a:schemeClr val="dk1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573733" y="2083090"/>
            <a:ext cx="2930085" cy="2930085"/>
            <a:chOff x="7573734" y="2083090"/>
            <a:chExt cx="2930085" cy="2930085"/>
          </a:xfrm>
        </p:grpSpPr>
        <p:sp>
          <p:nvSpPr>
            <p:cNvPr id="25" name="타원 19"/>
            <p:cNvSpPr/>
            <p:nvPr/>
          </p:nvSpPr>
          <p:spPr>
            <a:xfrm>
              <a:off x="7573734" y="2083090"/>
              <a:ext cx="2930085" cy="2930085"/>
            </a:xfrm>
            <a:prstGeom prst="ellipse">
              <a:avLst/>
            </a:prstGeom>
            <a:solidFill>
              <a:srgbClr val="FFB689"/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2500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86647" y="3135635"/>
              <a:ext cx="230425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</a:rPr>
                <a:t>Validation</a:t>
              </a:r>
              <a:r>
                <a:rPr lang="ko-KR" altLang="en-US" sz="2400" b="1" dirty="0">
                  <a:latin typeface="Times New Roman" panose="02020603050405020304" pitchFamily="18" charset="0"/>
                </a:rPr>
                <a:t> </a:t>
              </a:r>
              <a:r>
                <a:rPr lang="en-US" altLang="ko-KR" sz="2400" b="1" dirty="0">
                  <a:latin typeface="Times New Roman" panose="02020603050405020304" pitchFamily="18" charset="0"/>
                </a:rPr>
                <a:t>set</a:t>
              </a:r>
            </a:p>
            <a:p>
              <a:pPr algn="ctr"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</a:rPr>
                <a:t>=</a:t>
              </a:r>
            </a:p>
            <a:p>
              <a:pPr algn="ctr">
                <a:defRPr/>
              </a:pPr>
              <a:r>
                <a:rPr lang="en-US" altLang="ko-KR" sz="2400" b="1" dirty="0">
                  <a:latin typeface="Times New Roman" panose="02020603050405020304" pitchFamily="18" charset="0"/>
                </a:rPr>
                <a:t>K - fold</a:t>
              </a:r>
            </a:p>
          </p:txBody>
        </p:sp>
      </p:grpSp>
      <p:sp>
        <p:nvSpPr>
          <p:cNvPr id="4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3" animBg="1"/>
      <p:bldP spid="46" grpId="1" animBg="1"/>
      <p:bldP spid="4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7" y="3708877"/>
            <a:ext cx="10441305" cy="1376307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75347" y="2060848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10241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endParaRPr lang="en-US" altLang="ko-KR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1316815"/>
            <a:ext cx="9753671" cy="4224368"/>
          </a:xfrm>
          <a:prstGeom prst="rect">
            <a:avLst/>
          </a:prstGeom>
        </p:spPr>
      </p:pic>
      <p:sp>
        <p:nvSpPr>
          <p:cNvPr id="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809284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5294" y="1235533"/>
            <a:ext cx="5040630" cy="1699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5294" y="2996952"/>
            <a:ext cx="5040630" cy="1699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295" y="4696183"/>
            <a:ext cx="5040630" cy="1699231"/>
          </a:xfrm>
          <a:prstGeom prst="rect">
            <a:avLst/>
          </a:prstGeom>
        </p:spPr>
      </p:pic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46658"/>
              </p:ext>
            </p:extLst>
          </p:nvPr>
        </p:nvGraphicFramePr>
        <p:xfrm>
          <a:off x="6312024" y="16288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863659"/>
              </p:ext>
            </p:extLst>
          </p:nvPr>
        </p:nvGraphicFramePr>
        <p:xfrm>
          <a:off x="6312363" y="3450523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0.8249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0.8424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17201"/>
              </p:ext>
            </p:extLst>
          </p:nvPr>
        </p:nvGraphicFramePr>
        <p:xfrm>
          <a:off x="6312024" y="5232714"/>
          <a:ext cx="5112907" cy="9067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Validatation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Loss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spc="-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Pre-Image-iou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0.2077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0.6501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3429759-2A26-6354-3FBD-803AF5A3E12C}"/>
              </a:ext>
            </a:extLst>
          </p:cNvPr>
          <p:cNvSpPr txBox="1"/>
          <p:nvPr/>
        </p:nvSpPr>
        <p:spPr>
          <a:xfrm>
            <a:off x="6096000" y="124750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2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b="1" i="0" dirty="0">
                <a:solidFill>
                  <a:srgbClr val="22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evelopment 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784BB-CB23-B065-EC0A-532A66497621}"/>
              </a:ext>
            </a:extLst>
          </p:cNvPr>
          <p:cNvSpPr txBox="1"/>
          <p:nvPr/>
        </p:nvSpPr>
        <p:spPr>
          <a:xfrm>
            <a:off x="6107614" y="308119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2C4B1-70DC-53FC-189F-866E0E0BA5EB}"/>
              </a:ext>
            </a:extLst>
          </p:cNvPr>
          <p:cNvSpPr txBox="1"/>
          <p:nvPr/>
        </p:nvSpPr>
        <p:spPr>
          <a:xfrm>
            <a:off x="6107614" y="4879499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5" y="127626"/>
            <a:ext cx="11097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DPN(Deep Parsing Network)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1319197"/>
            <a:ext cx="9753671" cy="4219605"/>
          </a:xfrm>
          <a:prstGeom prst="rect">
            <a:avLst/>
          </a:prstGeom>
        </p:spPr>
      </p:pic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577036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DPN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645" y="1081696"/>
            <a:ext cx="5040630" cy="1699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645" y="2852936"/>
            <a:ext cx="5040630" cy="1699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645" y="4657118"/>
            <a:ext cx="5040630" cy="1699231"/>
          </a:xfrm>
          <a:prstGeom prst="rect">
            <a:avLst/>
          </a:prstGeom>
        </p:spPr>
      </p:pic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438129"/>
              </p:ext>
            </p:extLst>
          </p:nvPr>
        </p:nvGraphicFramePr>
        <p:xfrm>
          <a:off x="6312363" y="3453819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0.8470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0.9176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0.8814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01078"/>
              </p:ext>
            </p:extLst>
          </p:nvPr>
        </p:nvGraphicFramePr>
        <p:xfrm>
          <a:off x="6313887" y="5278838"/>
          <a:ext cx="5112907" cy="9067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Validatation Loss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spc="-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Pre-Image-</a:t>
                      </a:r>
                      <a:r>
                        <a:rPr lang="en-US" altLang="ko-KR" sz="1500" spc="-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endParaRPr lang="en-US" altLang="ko-KR" sz="1500" spc="-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0.6501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EF5EF3-B221-8698-1DD8-413CE51E8EDE}"/>
              </a:ext>
            </a:extLst>
          </p:cNvPr>
          <p:cNvSpPr txBox="1"/>
          <p:nvPr/>
        </p:nvSpPr>
        <p:spPr>
          <a:xfrm>
            <a:off x="6096000" y="124750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2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b="1" i="0" dirty="0">
                <a:solidFill>
                  <a:srgbClr val="22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evelopment 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1A8DC-27EB-78CC-4659-1429B2CD129D}"/>
              </a:ext>
            </a:extLst>
          </p:cNvPr>
          <p:cNvSpPr txBox="1"/>
          <p:nvPr/>
        </p:nvSpPr>
        <p:spPr>
          <a:xfrm>
            <a:off x="6107614" y="308119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C49D1-24F6-FAC7-2895-8759A59ADCE6}"/>
              </a:ext>
            </a:extLst>
          </p:cNvPr>
          <p:cNvSpPr txBox="1"/>
          <p:nvPr/>
        </p:nvSpPr>
        <p:spPr>
          <a:xfrm>
            <a:off x="6107614" y="4879499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E1076D1-D9E9-D910-B673-3603E1B5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742762"/>
              </p:ext>
            </p:extLst>
          </p:nvPr>
        </p:nvGraphicFramePr>
        <p:xfrm>
          <a:off x="6312024" y="16288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Resnet34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1316816"/>
            <a:ext cx="9753671" cy="4224368"/>
          </a:xfrm>
          <a:prstGeom prst="rect">
            <a:avLst/>
          </a:prstGeom>
        </p:spPr>
      </p:pic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29" name="Object 1" descr="preencoded.png"/>
          <p:cNvPicPr>
            <a:picLocks noChangeAspect="1"/>
          </p:cNvPicPr>
          <p:nvPr/>
        </p:nvPicPr>
        <p:blipFill rotWithShape="1">
          <a:blip r:embed="rId3"/>
          <a:srcRect l="15620" t="19930" r="49170" b="47060"/>
          <a:stretch>
            <a:fillRect/>
          </a:stretch>
        </p:blipFill>
        <p:spPr>
          <a:xfrm>
            <a:off x="1171491" y="1758756"/>
            <a:ext cx="4320540" cy="2278720"/>
          </a:xfrm>
          <a:prstGeom prst="rect">
            <a:avLst/>
          </a:prstGeom>
        </p:spPr>
      </p:pic>
      <p:pic>
        <p:nvPicPr>
          <p:cNvPr id="30" name="Object 1" descr="preencoded.png"/>
          <p:cNvPicPr>
            <a:picLocks noChangeAspect="1"/>
          </p:cNvPicPr>
          <p:nvPr/>
        </p:nvPicPr>
        <p:blipFill rotWithShape="1">
          <a:blip r:embed="rId3"/>
          <a:srcRect l="15620" t="63240" r="50000" b="4410"/>
          <a:stretch>
            <a:fillRect/>
          </a:stretch>
        </p:blipFill>
        <p:spPr>
          <a:xfrm>
            <a:off x="6666485" y="4197997"/>
            <a:ext cx="4352541" cy="230428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69918" y="1061757"/>
            <a:ext cx="2751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dirty="0">
              <a:latin typeface="Times New Roman" panose="02020603050405020304" pitchFamily="18" charset="0"/>
            </a:endParaRPr>
          </a:p>
        </p:txBody>
      </p:sp>
      <p:pic>
        <p:nvPicPr>
          <p:cNvPr id="33" name="Object 1" descr="preencoded.png"/>
          <p:cNvPicPr>
            <a:picLocks noChangeAspect="1"/>
          </p:cNvPicPr>
          <p:nvPr/>
        </p:nvPicPr>
        <p:blipFill rotWithShape="1">
          <a:blip r:embed="rId3"/>
          <a:srcRect l="52480" t="20340" r="13650" b="47220"/>
          <a:stretch>
            <a:fillRect/>
          </a:stretch>
        </p:blipFill>
        <p:spPr>
          <a:xfrm>
            <a:off x="1172972" y="4197997"/>
            <a:ext cx="4320540" cy="2327347"/>
          </a:xfrm>
          <a:prstGeom prst="rect">
            <a:avLst/>
          </a:prstGeom>
        </p:spPr>
      </p:pic>
      <p:pic>
        <p:nvPicPr>
          <p:cNvPr id="34" name="Object 1" descr="preencoded.png"/>
          <p:cNvPicPr>
            <a:picLocks noChangeAspect="1"/>
          </p:cNvPicPr>
          <p:nvPr/>
        </p:nvPicPr>
        <p:blipFill rotWithShape="1">
          <a:blip r:embed="rId3"/>
          <a:srcRect l="51560" t="63240" r="13790" b="3680"/>
          <a:stretch>
            <a:fillRect/>
          </a:stretch>
        </p:blipFill>
        <p:spPr>
          <a:xfrm>
            <a:off x="6666486" y="1697183"/>
            <a:ext cx="4356987" cy="2340292"/>
          </a:xfrm>
          <a:prstGeom prst="rect">
            <a:avLst/>
          </a:prstGeom>
        </p:spPr>
      </p:pic>
      <p:sp>
        <p:nvSpPr>
          <p:cNvPr id="35" name="직사각형 17"/>
          <p:cNvSpPr/>
          <p:nvPr/>
        </p:nvSpPr>
        <p:spPr>
          <a:xfrm>
            <a:off x="1171491" y="1167135"/>
            <a:ext cx="4322021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chemeClr val="lt1"/>
                </a:solidFill>
                <a:latin typeface="Times New Roman" panose="02020603050405020304" pitchFamily="18" charset="0"/>
              </a:rPr>
              <a:t>외관 상태</a:t>
            </a:r>
          </a:p>
        </p:txBody>
      </p:sp>
      <p:sp>
        <p:nvSpPr>
          <p:cNvPr id="36" name="직사각형 13"/>
          <p:cNvSpPr/>
          <p:nvPr/>
        </p:nvSpPr>
        <p:spPr>
          <a:xfrm>
            <a:off x="6666486" y="1167135"/>
            <a:ext cx="4352542" cy="4616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기존의 안전진단 측정방법</a:t>
            </a:r>
          </a:p>
        </p:txBody>
      </p:sp>
      <p:sp>
        <p:nvSpPr>
          <p:cNvPr id="3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B6874-4B5A-FAA6-B199-EB7EF849419C}"/>
              </a:ext>
            </a:extLst>
          </p:cNvPr>
          <p:cNvSpPr txBox="1"/>
          <p:nvPr/>
        </p:nvSpPr>
        <p:spPr>
          <a:xfrm>
            <a:off x="967236" y="127626"/>
            <a:ext cx="1074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ko-KR" sz="3600" b="1" spc="-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 </a:t>
            </a:r>
            <a:r>
              <a:rPr lang="ko-KR" altLang="en-US" sz="3600" b="1" spc="-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기획의도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10745388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3rd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Resnet34</a:t>
            </a:r>
            <a:endParaRPr lang="ko-KR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645" y="1052736"/>
            <a:ext cx="5040630" cy="1699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644" y="2809888"/>
            <a:ext cx="5040630" cy="16992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644" y="4509120"/>
            <a:ext cx="5040630" cy="1699231"/>
          </a:xfrm>
          <a:prstGeom prst="rect">
            <a:avLst/>
          </a:prstGeom>
        </p:spPr>
      </p:pic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30474"/>
              </p:ext>
            </p:extLst>
          </p:nvPr>
        </p:nvGraphicFramePr>
        <p:xfrm>
          <a:off x="6311728" y="3450523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0.8190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0.9449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70577"/>
              </p:ext>
            </p:extLst>
          </p:nvPr>
        </p:nvGraphicFramePr>
        <p:xfrm>
          <a:off x="6311389" y="5272246"/>
          <a:ext cx="5112907" cy="9067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Validatation Loss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iou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spc="-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Pre-Image-iou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0.2046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0.6501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8A838B-EF12-D92C-B69B-004E5C75999E}"/>
              </a:ext>
            </a:extLst>
          </p:cNvPr>
          <p:cNvSpPr txBox="1"/>
          <p:nvPr/>
        </p:nvSpPr>
        <p:spPr>
          <a:xfrm>
            <a:off x="6096000" y="124750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2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b="1" i="0" dirty="0">
                <a:solidFill>
                  <a:srgbClr val="22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evelopment 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B823D-40D6-4E19-106A-3C33F8129D6A}"/>
              </a:ext>
            </a:extLst>
          </p:cNvPr>
          <p:cNvSpPr txBox="1"/>
          <p:nvPr/>
        </p:nvSpPr>
        <p:spPr>
          <a:xfrm>
            <a:off x="6107614" y="308119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284CF8-0D47-3926-A9CD-F7F0637EF33F}"/>
              </a:ext>
            </a:extLst>
          </p:cNvPr>
          <p:cNvSpPr txBox="1"/>
          <p:nvPr/>
        </p:nvSpPr>
        <p:spPr>
          <a:xfrm>
            <a:off x="6107614" y="4879499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9044F68-9D8E-78FC-0257-083E15C17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91960"/>
              </p:ext>
            </p:extLst>
          </p:nvPr>
        </p:nvGraphicFramePr>
        <p:xfrm>
          <a:off x="6312024" y="16288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EfficientnetB4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7" y="3933056"/>
            <a:ext cx="10441305" cy="147769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75348" y="2204864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EfficientnetB4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1262047"/>
            <a:ext cx="9753671" cy="4333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EfficientnetB4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5348" y="4293096"/>
            <a:ext cx="10441305" cy="733772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75347" y="2276872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EfficientnetB4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5" y="1269190"/>
            <a:ext cx="9753671" cy="4319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EfficientnetB4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618" y="1196752"/>
            <a:ext cx="5040630" cy="1699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3618" y="2996952"/>
            <a:ext cx="5040630" cy="16992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618" y="4839681"/>
            <a:ext cx="5040630" cy="169923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60227"/>
              </p:ext>
            </p:extLst>
          </p:nvPr>
        </p:nvGraphicFramePr>
        <p:xfrm>
          <a:off x="6312024" y="3431783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0.8332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0.8593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0.8457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68097"/>
              </p:ext>
            </p:extLst>
          </p:nvPr>
        </p:nvGraphicFramePr>
        <p:xfrm>
          <a:off x="6312024" y="5229200"/>
          <a:ext cx="5112907" cy="9067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Validatation Loss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iou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spc="-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Pre-Image-iou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0.1972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0.6853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E163A2-92CE-70AD-B674-88AF43B702FC}"/>
              </a:ext>
            </a:extLst>
          </p:cNvPr>
          <p:cNvSpPr txBox="1"/>
          <p:nvPr/>
        </p:nvSpPr>
        <p:spPr>
          <a:xfrm>
            <a:off x="6096000" y="124750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2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b="1" i="0" dirty="0">
                <a:solidFill>
                  <a:srgbClr val="22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evelopment 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97BDF-815B-4043-8E59-D03746AB539B}"/>
              </a:ext>
            </a:extLst>
          </p:cNvPr>
          <p:cNvSpPr txBox="1"/>
          <p:nvPr/>
        </p:nvSpPr>
        <p:spPr>
          <a:xfrm>
            <a:off x="6107614" y="308119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DCC4C-9723-4D5F-4836-626E89ABF09D}"/>
              </a:ext>
            </a:extLst>
          </p:cNvPr>
          <p:cNvSpPr txBox="1"/>
          <p:nvPr/>
        </p:nvSpPr>
        <p:spPr>
          <a:xfrm>
            <a:off x="6107614" y="4879499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1A5C88D-9A9D-0407-0E80-608F2E690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91960"/>
              </p:ext>
            </p:extLst>
          </p:nvPr>
        </p:nvGraphicFramePr>
        <p:xfrm>
          <a:off x="6312024" y="16288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VGG16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875347" y="2276872"/>
          <a:ext cx="10441304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1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4273843"/>
            <a:ext cx="9753671" cy="595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VGG16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164" y="1264428"/>
            <a:ext cx="9753671" cy="432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Other test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-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VGG16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408" y="1268760"/>
            <a:ext cx="5040630" cy="16992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408" y="3097920"/>
            <a:ext cx="5040630" cy="16992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7408" y="4839681"/>
            <a:ext cx="5040630" cy="1699231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93943"/>
              </p:ext>
            </p:extLst>
          </p:nvPr>
        </p:nvGraphicFramePr>
        <p:xfrm>
          <a:off x="6312024" y="34290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0.8883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96791"/>
              </p:ext>
            </p:extLst>
          </p:nvPr>
        </p:nvGraphicFramePr>
        <p:xfrm>
          <a:off x="6312024" y="5229200"/>
          <a:ext cx="5112907" cy="90676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Validatation Loss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iou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 spc="-2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Pre-Image-iou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0.6838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4381C3-9997-A89B-6ABA-87486B23CF6A}"/>
              </a:ext>
            </a:extLst>
          </p:cNvPr>
          <p:cNvSpPr txBox="1"/>
          <p:nvPr/>
        </p:nvSpPr>
        <p:spPr>
          <a:xfrm>
            <a:off x="6096000" y="124750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22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b="1" i="0" dirty="0">
                <a:solidFill>
                  <a:srgbClr val="22222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evelopment g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oal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CCF6F-6130-EF7B-7FF0-E2AA986F6F45}"/>
              </a:ext>
            </a:extLst>
          </p:cNvPr>
          <p:cNvSpPr txBox="1"/>
          <p:nvPr/>
        </p:nvSpPr>
        <p:spPr>
          <a:xfrm>
            <a:off x="6107614" y="3081191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score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D857F-3518-6429-ED48-874E3624AA83}"/>
              </a:ext>
            </a:extLst>
          </p:cNvPr>
          <p:cNvSpPr txBox="1"/>
          <p:nvPr/>
        </p:nvSpPr>
        <p:spPr>
          <a:xfrm>
            <a:off x="6107614" y="4879499"/>
            <a:ext cx="33844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Validatation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E04CD5F-0299-4D25-615B-2C751DAB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91960"/>
              </p:ext>
            </p:extLst>
          </p:nvPr>
        </p:nvGraphicFramePr>
        <p:xfrm>
          <a:off x="6312024" y="1628800"/>
          <a:ext cx="5112568" cy="792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 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sz="3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FastAPI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en-US" altLang="ko-KR" sz="3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Gradio</a:t>
            </a:r>
            <a:endParaRPr lang="en-US" altLang="ko-KR" sz="3600" b="1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645" y="1340768"/>
            <a:ext cx="5669697" cy="2574618"/>
          </a:xfrm>
          <a:prstGeom prst="rect">
            <a:avLst/>
          </a:prstGeom>
        </p:spPr>
      </p:pic>
      <p:pic>
        <p:nvPicPr>
          <p:cNvPr id="8" name="그림 7">
            <a:hlinkClick r:id="rId4" tooltip="링크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77763" y="4365104"/>
            <a:ext cx="7162852" cy="1543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pic>
        <p:nvPicPr>
          <p:cNvPr id="37" name="Object 1" descr="preencoded.png"/>
          <p:cNvPicPr>
            <a:picLocks noChangeAspect="1"/>
          </p:cNvPicPr>
          <p:nvPr/>
        </p:nvPicPr>
        <p:blipFill rotWithShape="1">
          <a:blip r:embed="rId3"/>
          <a:srcRect l="12420" t="24180" r="11420" b="17600"/>
          <a:stretch>
            <a:fillRect/>
          </a:stretch>
        </p:blipFill>
        <p:spPr>
          <a:xfrm>
            <a:off x="1407107" y="1772816"/>
            <a:ext cx="9377786" cy="4032447"/>
          </a:xfrm>
          <a:prstGeom prst="rect">
            <a:avLst/>
          </a:prstGeom>
        </p:spPr>
      </p:pic>
      <p:sp>
        <p:nvSpPr>
          <p:cNvPr id="3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F84E5-6474-47C6-A5D2-196664FAA0B3}"/>
              </a:ext>
            </a:extLst>
          </p:cNvPr>
          <p:cNvSpPr txBox="1"/>
          <p:nvPr/>
        </p:nvSpPr>
        <p:spPr>
          <a:xfrm>
            <a:off x="967236" y="127626"/>
            <a:ext cx="1074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ko-KR" sz="3600" b="1" spc="-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: </a:t>
            </a:r>
            <a:r>
              <a:rPr lang="ko-KR" altLang="en-US" sz="3600" b="1" spc="-3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기획의도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962871"/>
            <a:ext cx="9877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3424536"/>
            <a:ext cx="18004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521252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ko-KR" altLang="en-US" sz="3600" spc="-300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9" name="타원 19"/>
          <p:cNvSpPr/>
          <p:nvPr/>
        </p:nvSpPr>
        <p:spPr>
          <a:xfrm>
            <a:off x="3935993" y="1191337"/>
            <a:ext cx="2053043" cy="20530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 고해상도 </a:t>
            </a:r>
          </a:p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데이터 부족</a:t>
            </a:r>
          </a:p>
        </p:txBody>
      </p:sp>
      <p:sp>
        <p:nvSpPr>
          <p:cNvPr id="10" name="타원 20"/>
          <p:cNvSpPr/>
          <p:nvPr/>
        </p:nvSpPr>
        <p:spPr>
          <a:xfrm>
            <a:off x="6904751" y="1191337"/>
            <a:ext cx="2053043" cy="2053043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소통의 부재</a:t>
            </a:r>
          </a:p>
        </p:txBody>
      </p:sp>
      <p:sp>
        <p:nvSpPr>
          <p:cNvPr id="11" name="타원 22"/>
          <p:cNvSpPr/>
          <p:nvPr/>
        </p:nvSpPr>
        <p:spPr>
          <a:xfrm>
            <a:off x="967236" y="1191337"/>
            <a:ext cx="2053043" cy="20530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다른 재질의 데이터</a:t>
            </a:r>
          </a:p>
        </p:txBody>
      </p:sp>
      <p:sp>
        <p:nvSpPr>
          <p:cNvPr id="15" name="타원 19"/>
          <p:cNvSpPr/>
          <p:nvPr/>
        </p:nvSpPr>
        <p:spPr>
          <a:xfrm>
            <a:off x="5420372" y="3968245"/>
            <a:ext cx="2053043" cy="205304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다양하지 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않은 모델 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사용 </a:t>
            </a:r>
          </a:p>
        </p:txBody>
      </p:sp>
      <p:sp>
        <p:nvSpPr>
          <p:cNvPr id="16" name="타원 20"/>
          <p:cNvSpPr/>
          <p:nvPr/>
        </p:nvSpPr>
        <p:spPr>
          <a:xfrm>
            <a:off x="8389130" y="3968245"/>
            <a:ext cx="2053043" cy="2053043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>
                <a:latin typeface="Times New Roman" panose="02020603050405020304" pitchFamily="18" charset="0"/>
              </a:rPr>
              <a:t>FastAPI</a:t>
            </a:r>
            <a:r>
              <a:rPr lang="en-US" altLang="ko-KR" dirty="0">
                <a:latin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</a:rPr>
              <a:t>탐구 부족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17" name="타원 22"/>
          <p:cNvSpPr/>
          <p:nvPr/>
        </p:nvSpPr>
        <p:spPr>
          <a:xfrm>
            <a:off x="2451614" y="3968245"/>
            <a:ext cx="2053043" cy="20530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핵심 인력 </a:t>
            </a:r>
          </a:p>
          <a:p>
            <a:pPr algn="ctr">
              <a:defRPr/>
            </a:pPr>
            <a:r>
              <a:rPr lang="ko-KR" altLang="en-US" dirty="0">
                <a:latin typeface="Times New Roman" panose="02020603050405020304" pitchFamily="18" charset="0"/>
              </a:rPr>
              <a:t>취업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6975" y="3136612"/>
            <a:ext cx="284565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950" dirty="0">
                <a:latin typeface="Times New Roman" panose="02020603050405020304" pitchFamily="18" charset="0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185" y="2705725"/>
            <a:ext cx="3047629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8800" b="1" spc="600" dirty="0">
                <a:solidFill>
                  <a:srgbClr val="3D3D3D"/>
                </a:solidFill>
                <a:latin typeface="Times New Roman" panose="02020603050405020304" pitchFamily="18" charset="0"/>
                <a:ea typeface="G마켓 산스 TTF Bold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Times New Roman" panose="02020603050405020304" pitchFamily="18" charset="0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524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5" y="127626"/>
            <a:ext cx="6849035" cy="64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ko-KR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  프로젝트 일정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5358" y="1612330"/>
            <a:ext cx="11513839" cy="4304948"/>
            <a:chOff x="811403" y="3004821"/>
            <a:chExt cx="11015157" cy="2494902"/>
          </a:xfrm>
        </p:grpSpPr>
        <p:grpSp>
          <p:nvGrpSpPr>
            <p:cNvPr id="21" name="그룹 20"/>
            <p:cNvGrpSpPr/>
            <p:nvPr/>
          </p:nvGrpSpPr>
          <p:grpSpPr>
            <a:xfrm>
              <a:off x="811403" y="3004821"/>
              <a:ext cx="11015157" cy="2494902"/>
              <a:chOff x="731519" y="3004822"/>
              <a:chExt cx="9732872" cy="249490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731519" y="3004822"/>
                <a:ext cx="2434824" cy="417323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2261317" y="3423075"/>
                <a:ext cx="2434824" cy="41732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627513" y="3824936"/>
                <a:ext cx="2434824" cy="417323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6512975" y="4661550"/>
                <a:ext cx="2434824" cy="41732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029568" y="5082401"/>
                <a:ext cx="2434824" cy="41732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952558" y="4748231"/>
              <a:ext cx="1646415" cy="231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spc="800" dirty="0">
                  <a:solidFill>
                    <a:srgbClr val="554F4D"/>
                  </a:solidFill>
                  <a:latin typeface="Times New Roman" panose="02020603050405020304" pitchFamily="18" charset="0"/>
                </a:rPr>
                <a:t>결과확인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662237" y="3903741"/>
              <a:ext cx="1814136" cy="231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rgbClr val="554F4D"/>
                  </a:solidFill>
                  <a:latin typeface="Times New Roman" panose="02020603050405020304" pitchFamily="18" charset="0"/>
                </a:rPr>
                <a:t>데이터 </a:t>
              </a:r>
              <a:r>
                <a:rPr lang="ko-KR" altLang="en-US" sz="2000" dirty="0" err="1">
                  <a:solidFill>
                    <a:srgbClr val="554F4D"/>
                  </a:solidFill>
                  <a:latin typeface="Times New Roman" panose="02020603050405020304" pitchFamily="18" charset="0"/>
                </a:rPr>
                <a:t>전처리</a:t>
              </a:r>
              <a:endParaRPr lang="ko-KR" altLang="en-US" sz="2000" dirty="0">
                <a:solidFill>
                  <a:srgbClr val="554F4D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26661" y="3512566"/>
              <a:ext cx="1411606" cy="231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spc="1200" dirty="0">
                  <a:solidFill>
                    <a:srgbClr val="554F4D"/>
                  </a:solidFill>
                  <a:latin typeface="Times New Roman" panose="02020603050405020304" pitchFamily="18" charset="0"/>
                </a:rPr>
                <a:t>모델링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76202" y="3093415"/>
              <a:ext cx="1059180" cy="231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rgbClr val="554F4D"/>
                  </a:solidFill>
                  <a:latin typeface="Times New Roman" panose="02020603050405020304" pitchFamily="18" charset="0"/>
                </a:rPr>
                <a:t>기     획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827189" y="5171053"/>
              <a:ext cx="1202054" cy="231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배       포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603584" y="2111771"/>
            <a:ext cx="18473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ko-KR" altLang="en-US" sz="4000" spc="-150" dirty="0">
              <a:solidFill>
                <a:srgbClr val="554F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57276" y="2360377"/>
            <a:ext cx="7877447" cy="2793328"/>
          </a:xfrm>
          <a:prstGeom prst="rect">
            <a:avLst/>
          </a:prstGeom>
          <a:noFill/>
          <a:ln w="50800" cap="rnd" cmpd="sng">
            <a:solidFill>
              <a:schemeClr val="dk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45" name="직사각형 34"/>
          <p:cNvSpPr/>
          <p:nvPr/>
        </p:nvSpPr>
        <p:spPr>
          <a:xfrm>
            <a:off x="5577248" y="3757042"/>
            <a:ext cx="2880360" cy="72009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46" name="TextBox 30"/>
          <p:cNvSpPr txBox="1"/>
          <p:nvPr/>
        </p:nvSpPr>
        <p:spPr>
          <a:xfrm>
            <a:off x="6181725" y="3900414"/>
            <a:ext cx="1872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pc="1200" dirty="0">
                <a:solidFill>
                  <a:srgbClr val="554F4D"/>
                </a:solidFill>
                <a:latin typeface="Times New Roman" panose="02020603050405020304" pitchFamily="18" charset="0"/>
              </a:rPr>
              <a:t>코드구현</a:t>
            </a:r>
          </a:p>
        </p:txBody>
      </p:sp>
      <p:sp>
        <p:nvSpPr>
          <p:cNvPr id="4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1067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 역할 분담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17500" y="1484784"/>
            <a:ext cx="2057399" cy="4536503"/>
            <a:chOff x="317500" y="1484784"/>
            <a:chExt cx="2057399" cy="4536503"/>
          </a:xfrm>
        </p:grpSpPr>
        <p:grpSp>
          <p:nvGrpSpPr>
            <p:cNvPr id="39" name="그룹 38"/>
            <p:cNvGrpSpPr/>
            <p:nvPr/>
          </p:nvGrpSpPr>
          <p:grpSpPr>
            <a:xfrm>
              <a:off x="317500" y="2738836"/>
              <a:ext cx="2057399" cy="3282451"/>
              <a:chOff x="967236" y="3025792"/>
              <a:chExt cx="2057399" cy="3282451"/>
            </a:xfrm>
          </p:grpSpPr>
          <p:sp>
            <p:nvSpPr>
              <p:cNvPr id="20" name="사각형: 둥근 모서리 4"/>
              <p:cNvSpPr/>
              <p:nvPr/>
            </p:nvSpPr>
            <p:spPr>
              <a:xfrm>
                <a:off x="967236" y="3429000"/>
                <a:ext cx="2057399" cy="2879243"/>
              </a:xfrm>
              <a:prstGeom prst="roundRect">
                <a:avLst>
                  <a:gd name="adj" fmla="val 818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127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모델링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학술 조사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 코드 구현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데이터 </a:t>
                </a:r>
                <a:r>
                  <a:rPr lang="ko-KR" altLang="en-US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서치</a:t>
                </a: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dataset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관리</a:t>
                </a:r>
              </a:p>
              <a:p>
                <a:pPr marL="257040" indent="-257040" algn="ctr">
                  <a:buFont typeface="Arial"/>
                  <a:buChar char="•"/>
                  <a:defRPr/>
                </a:pP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사각형: 둥근 위쪽 모서리 8"/>
              <p:cNvSpPr/>
              <p:nvPr/>
            </p:nvSpPr>
            <p:spPr>
              <a:xfrm>
                <a:off x="967236" y="3025792"/>
                <a:ext cx="2057399" cy="711037"/>
              </a:xfrm>
              <a:prstGeom prst="round2SameRect">
                <a:avLst>
                  <a:gd name="adj1" fmla="val 24623"/>
                  <a:gd name="adj2" fmla="val 0"/>
                </a:avLst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TextBox 11"/>
              <p:cNvSpPr txBox="1"/>
              <p:nvPr/>
            </p:nvSpPr>
            <p:spPr>
              <a:xfrm>
                <a:off x="1552070" y="3203684"/>
                <a:ext cx="88773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강다호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0" name="그래픽 19" descr="남자 옆모습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89000" y="1484784"/>
              <a:ext cx="914400" cy="914400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2692400" y="1484784"/>
            <a:ext cx="2057399" cy="4536503"/>
            <a:chOff x="2692400" y="1484784"/>
            <a:chExt cx="2057399" cy="4536503"/>
          </a:xfrm>
        </p:grpSpPr>
        <p:grpSp>
          <p:nvGrpSpPr>
            <p:cNvPr id="38" name="그룹 37"/>
            <p:cNvGrpSpPr/>
            <p:nvPr/>
          </p:nvGrpSpPr>
          <p:grpSpPr>
            <a:xfrm>
              <a:off x="2692400" y="2738836"/>
              <a:ext cx="2057399" cy="3282451"/>
              <a:chOff x="1119636" y="3178192"/>
              <a:chExt cx="2057399" cy="3282451"/>
            </a:xfrm>
          </p:grpSpPr>
          <p:sp>
            <p:nvSpPr>
              <p:cNvPr id="23" name="사각형: 둥근 모서리 4"/>
              <p:cNvSpPr/>
              <p:nvPr/>
            </p:nvSpPr>
            <p:spPr>
              <a:xfrm>
                <a:off x="1119636" y="3581400"/>
                <a:ext cx="2057399" cy="2879243"/>
              </a:xfrm>
              <a:prstGeom prst="roundRect">
                <a:avLst>
                  <a:gd name="adj" fmla="val 818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127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팀장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전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모델링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 코드 구현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py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파일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구축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PPT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제작 및 기획 중간 발표</a:t>
                </a:r>
              </a:p>
            </p:txBody>
          </p:sp>
          <p:sp>
            <p:nvSpPr>
              <p:cNvPr id="24" name="사각형: 둥근 위쪽 모서리 8"/>
              <p:cNvSpPr/>
              <p:nvPr/>
            </p:nvSpPr>
            <p:spPr>
              <a:xfrm>
                <a:off x="1119636" y="3178192"/>
                <a:ext cx="2057399" cy="711037"/>
              </a:xfrm>
              <a:prstGeom prst="round2SameRect">
                <a:avLst>
                  <a:gd name="adj1" fmla="val 24623"/>
                  <a:gd name="adj2" fmla="val 0"/>
                </a:avLst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Box 11"/>
              <p:cNvSpPr txBox="1"/>
              <p:nvPr/>
            </p:nvSpPr>
            <p:spPr>
              <a:xfrm>
                <a:off x="1704470" y="3356084"/>
                <a:ext cx="8877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이종락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1" name="그래픽 19" descr="남자 옆모습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63900" y="1484784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5067300" y="1484784"/>
            <a:ext cx="2057399" cy="4536504"/>
            <a:chOff x="5067300" y="1484784"/>
            <a:chExt cx="2057399" cy="4536504"/>
          </a:xfrm>
        </p:grpSpPr>
        <p:grpSp>
          <p:nvGrpSpPr>
            <p:cNvPr id="37" name="그룹 36"/>
            <p:cNvGrpSpPr/>
            <p:nvPr/>
          </p:nvGrpSpPr>
          <p:grpSpPr>
            <a:xfrm>
              <a:off x="5067300" y="2738837"/>
              <a:ext cx="2057399" cy="3282451"/>
              <a:chOff x="1272036" y="3330592"/>
              <a:chExt cx="2057399" cy="3282451"/>
            </a:xfrm>
          </p:grpSpPr>
          <p:sp>
            <p:nvSpPr>
              <p:cNvPr id="26" name="사각형: 둥근 모서리 4"/>
              <p:cNvSpPr/>
              <p:nvPr/>
            </p:nvSpPr>
            <p:spPr>
              <a:xfrm>
                <a:off x="1272036" y="3733800"/>
                <a:ext cx="2057399" cy="2879243"/>
              </a:xfrm>
              <a:prstGeom prst="roundRect">
                <a:avLst>
                  <a:gd name="adj" fmla="val 818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127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57040" indent="-257040">
                  <a:buFont typeface="Arial"/>
                  <a:buChar char="•"/>
                  <a:defRPr/>
                </a:pP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팀장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현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모델링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py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파일</a:t>
                </a: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구축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AWS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관리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FastAPI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배포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PPT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제작 및 최종 발표</a:t>
                </a:r>
              </a:p>
            </p:txBody>
          </p:sp>
          <p:sp>
            <p:nvSpPr>
              <p:cNvPr id="27" name="사각형: 둥근 위쪽 모서리 8"/>
              <p:cNvSpPr/>
              <p:nvPr/>
            </p:nvSpPr>
            <p:spPr>
              <a:xfrm>
                <a:off x="1272036" y="3330592"/>
                <a:ext cx="2057399" cy="711037"/>
              </a:xfrm>
              <a:prstGeom prst="round2SameRect">
                <a:avLst>
                  <a:gd name="adj1" fmla="val 24623"/>
                  <a:gd name="adj2" fmla="val 0"/>
                </a:avLst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TextBox 11"/>
              <p:cNvSpPr txBox="1"/>
              <p:nvPr/>
            </p:nvSpPr>
            <p:spPr>
              <a:xfrm>
                <a:off x="1856870" y="3508484"/>
                <a:ext cx="88773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진승범</a:t>
                </a:r>
              </a:p>
            </p:txBody>
          </p:sp>
        </p:grpSp>
        <p:pic>
          <p:nvPicPr>
            <p:cNvPr id="42" name="그래픽 19" descr="남자 옆모습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38800" y="1484784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7442200" y="1484784"/>
            <a:ext cx="2057399" cy="4536503"/>
            <a:chOff x="7442200" y="1484784"/>
            <a:chExt cx="2057399" cy="4536503"/>
          </a:xfrm>
        </p:grpSpPr>
        <p:grpSp>
          <p:nvGrpSpPr>
            <p:cNvPr id="36" name="그룹 35"/>
            <p:cNvGrpSpPr/>
            <p:nvPr/>
          </p:nvGrpSpPr>
          <p:grpSpPr>
            <a:xfrm>
              <a:off x="7442200" y="2738836"/>
              <a:ext cx="2057399" cy="3282451"/>
              <a:chOff x="1424436" y="3482992"/>
              <a:chExt cx="2057399" cy="3282451"/>
            </a:xfrm>
          </p:grpSpPr>
          <p:sp>
            <p:nvSpPr>
              <p:cNvPr id="29" name="사각형: 둥근 모서리 4"/>
              <p:cNvSpPr/>
              <p:nvPr/>
            </p:nvSpPr>
            <p:spPr>
              <a:xfrm>
                <a:off x="1424436" y="3886200"/>
                <a:ext cx="2057399" cy="2879243"/>
              </a:xfrm>
              <a:prstGeom prst="roundRect">
                <a:avLst>
                  <a:gd name="adj" fmla="val 818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127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모델링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학술 조사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 코드 구현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데이터 </a:t>
                </a:r>
                <a:r>
                  <a:rPr lang="ko-KR" altLang="en-US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전처리</a:t>
                </a: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데이터 </a:t>
                </a:r>
                <a:r>
                  <a:rPr lang="ko-KR" altLang="en-US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서치</a:t>
                </a: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dataset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관리</a:t>
                </a:r>
              </a:p>
            </p:txBody>
          </p:sp>
          <p:sp>
            <p:nvSpPr>
              <p:cNvPr id="30" name="사각형: 둥근 위쪽 모서리 8"/>
              <p:cNvSpPr/>
              <p:nvPr/>
            </p:nvSpPr>
            <p:spPr>
              <a:xfrm>
                <a:off x="1424436" y="3482992"/>
                <a:ext cx="2057399" cy="711037"/>
              </a:xfrm>
              <a:prstGeom prst="round2SameRect">
                <a:avLst>
                  <a:gd name="adj1" fmla="val 24623"/>
                  <a:gd name="adj2" fmla="val 0"/>
                </a:avLst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Box 11"/>
              <p:cNvSpPr txBox="1"/>
              <p:nvPr/>
            </p:nvSpPr>
            <p:spPr>
              <a:xfrm>
                <a:off x="1996570" y="3660883"/>
                <a:ext cx="88773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최세창</a:t>
                </a:r>
              </a:p>
            </p:txBody>
          </p:sp>
        </p:grpSp>
        <p:pic>
          <p:nvPicPr>
            <p:cNvPr id="43" name="그래픽 19" descr="남자 옆모습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013700" y="1484784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9817100" y="1484784"/>
            <a:ext cx="2057399" cy="4536504"/>
            <a:chOff x="9817100" y="1484784"/>
            <a:chExt cx="2057399" cy="4536504"/>
          </a:xfrm>
        </p:grpSpPr>
        <p:grpSp>
          <p:nvGrpSpPr>
            <p:cNvPr id="35" name="그룹 34"/>
            <p:cNvGrpSpPr/>
            <p:nvPr/>
          </p:nvGrpSpPr>
          <p:grpSpPr>
            <a:xfrm>
              <a:off x="9817100" y="2738837"/>
              <a:ext cx="2057399" cy="3282451"/>
              <a:chOff x="1576836" y="3635392"/>
              <a:chExt cx="2057399" cy="3282451"/>
            </a:xfrm>
          </p:grpSpPr>
          <p:sp>
            <p:nvSpPr>
              <p:cNvPr id="32" name="사각형: 둥근 모서리 4"/>
              <p:cNvSpPr/>
              <p:nvPr/>
            </p:nvSpPr>
            <p:spPr>
              <a:xfrm>
                <a:off x="1576836" y="4038600"/>
                <a:ext cx="2057399" cy="2879243"/>
              </a:xfrm>
              <a:prstGeom prst="roundRect">
                <a:avLst>
                  <a:gd name="adj" fmla="val 818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dist="12700" dir="2700000" algn="tl" rotWithShape="0">
                  <a:schemeClr val="accent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모델링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모델 코드 구현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데이터 </a:t>
                </a:r>
                <a:r>
                  <a:rPr lang="ko-KR" altLang="en-US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전처리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 코드 구현</a:t>
                </a: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데이터 </a:t>
                </a:r>
                <a:r>
                  <a:rPr lang="ko-KR" altLang="en-US" dirty="0" err="1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전처리</a:t>
                </a:r>
                <a:endParaRPr lang="ko-KR" altLang="en-US" dirty="0">
                  <a:solidFill>
                    <a:schemeClr val="dk1"/>
                  </a:solidFill>
                  <a:latin typeface="Times New Roman" panose="02020603050405020304" pitchFamily="18" charset="0"/>
                </a:endParaRPr>
              </a:p>
              <a:p>
                <a:pPr marL="257040" indent="-257040">
                  <a:buFont typeface="Arial"/>
                  <a:buChar char="•"/>
                  <a:defRPr/>
                </a:pPr>
                <a:r>
                  <a:rPr lang="en-US" altLang="ko-KR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dataset </a:t>
                </a:r>
                <a:r>
                  <a:rPr lang="ko-KR" altLang="en-US" dirty="0">
                    <a:solidFill>
                      <a:schemeClr val="dk1"/>
                    </a:solidFill>
                    <a:latin typeface="Times New Roman" panose="02020603050405020304" pitchFamily="18" charset="0"/>
                  </a:rPr>
                  <a:t>관리</a:t>
                </a:r>
              </a:p>
            </p:txBody>
          </p:sp>
          <p:sp>
            <p:nvSpPr>
              <p:cNvPr id="33" name="사각형: 둥근 위쪽 모서리 8"/>
              <p:cNvSpPr/>
              <p:nvPr/>
            </p:nvSpPr>
            <p:spPr>
              <a:xfrm>
                <a:off x="1576836" y="3635392"/>
                <a:ext cx="2057399" cy="711037"/>
              </a:xfrm>
              <a:prstGeom prst="round2SameRect">
                <a:avLst>
                  <a:gd name="adj1" fmla="val 24623"/>
                  <a:gd name="adj2" fmla="val 0"/>
                </a:avLst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TextBox 11"/>
              <p:cNvSpPr txBox="1"/>
              <p:nvPr/>
            </p:nvSpPr>
            <p:spPr>
              <a:xfrm>
                <a:off x="2155320" y="3813284"/>
                <a:ext cx="88773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</a:rPr>
                  <a:t>허정욱</a:t>
                </a:r>
                <a:endParaRPr lang="ko-KR" altLang="en-US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44" name="그래픽 19" descr="남자 옆모습 단색으로 채워진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388600" y="1484784"/>
              <a:ext cx="914400" cy="914400"/>
            </a:xfrm>
            <a:prstGeom prst="rect">
              <a:avLst/>
            </a:prstGeom>
          </p:spPr>
        </p:pic>
      </p:grpSp>
      <p:sp>
        <p:nvSpPr>
          <p:cNvPr id="50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7072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: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 개발 환경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89725"/>
              </p:ext>
            </p:extLst>
          </p:nvPr>
        </p:nvGraphicFramePr>
        <p:xfrm>
          <a:off x="0" y="956929"/>
          <a:ext cx="12192000" cy="5901068"/>
        </p:xfrm>
        <a:graphic>
          <a:graphicData uri="http://schemas.openxmlformats.org/drawingml/2006/table">
            <a:tbl>
              <a:tblPr firstRow="1" bandRow="1">
                <a:tableStyleId>{42320776-619C-4BAB-845C-80F7B59164DB}</a:tableStyleId>
              </a:tblPr>
              <a:tblGrid>
                <a:gridCol w="2063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053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rgbClr val="000000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rgbClr val="000000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2200" b="1" dirty="0" err="1">
                          <a:solidFill>
                            <a:srgbClr val="000000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Librarys</a:t>
                      </a:r>
                      <a:endParaRPr lang="en-US" altLang="ko-KR" sz="2200" dirty="0">
                        <a:solidFill>
                          <a:srgbClr val="000000"/>
                        </a:solidFill>
                        <a:effectLst>
                          <a:outerShdw blurRad="76200" dist="76200" dir="2700000" algn="ctr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26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526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900" b="1">
                          <a:solidFill>
                            <a:schemeClr val="tx1"/>
                          </a:solidFill>
                          <a:effectLst>
                            <a:outerShdw blurRad="76200" dist="76200" dir="2700000" algn="ctr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6217" y="956930"/>
            <a:ext cx="1562089" cy="1479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79576" y="2790010"/>
            <a:ext cx="1915371" cy="7741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62810" y="2762698"/>
            <a:ext cx="1728192" cy="777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65656" y="1282417"/>
            <a:ext cx="1656186" cy="828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78858" y="2925149"/>
            <a:ext cx="2099377" cy="503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858866" y="2435998"/>
            <a:ext cx="1152128" cy="14190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73944" y="3968153"/>
            <a:ext cx="1206218" cy="139820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87396" y="4145895"/>
            <a:ext cx="2221748" cy="9820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569193" y="5446901"/>
            <a:ext cx="1411099" cy="14110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705155" y="5693252"/>
            <a:ext cx="3600450" cy="9183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569193" y="1282417"/>
            <a:ext cx="3447878" cy="7622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295184" y="3907464"/>
            <a:ext cx="1458902" cy="14589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607756" y="3759529"/>
            <a:ext cx="2841581" cy="1815455"/>
          </a:xfrm>
          <a:prstGeom prst="rect">
            <a:avLst/>
          </a:prstGeom>
        </p:spPr>
      </p:pic>
      <p:sp>
        <p:nvSpPr>
          <p:cNvPr id="2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7236" y="127626"/>
            <a:ext cx="9881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altLang="ko-KR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3600" b="1" spc="-3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개발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591" y="111943"/>
            <a:ext cx="6527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40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1" name="그룹 280"/>
          <p:cNvGrpSpPr/>
          <p:nvPr/>
        </p:nvGrpSpPr>
        <p:grpSpPr>
          <a:xfrm>
            <a:off x="483617" y="1030039"/>
            <a:ext cx="5380995" cy="2399543"/>
            <a:chOff x="483617" y="1030039"/>
            <a:chExt cx="5380995" cy="2399543"/>
          </a:xfrm>
        </p:grpSpPr>
        <p:sp>
          <p:nvSpPr>
            <p:cNvPr id="252" name="TextBox 251"/>
            <p:cNvSpPr txBox="1"/>
            <p:nvPr/>
          </p:nvSpPr>
          <p:spPr>
            <a:xfrm>
              <a:off x="1810233" y="1030039"/>
              <a:ext cx="218582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spc="200" dirty="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endParaRPr lang="en-US" altLang="ko-KR" sz="3200" spc="5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6" name="모서리가 둥근 직사각형 44"/>
            <p:cNvSpPr/>
            <p:nvPr/>
          </p:nvSpPr>
          <p:spPr>
            <a:xfrm>
              <a:off x="483618" y="1995639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7" name="그룹 28"/>
            <p:cNvGrpSpPr/>
            <p:nvPr/>
          </p:nvGrpSpPr>
          <p:grpSpPr>
            <a:xfrm>
              <a:off x="483618" y="1995639"/>
              <a:ext cx="4806985" cy="396095"/>
              <a:chOff x="1061545" y="3608990"/>
              <a:chExt cx="6081477" cy="735724"/>
            </a:xfrm>
            <a:solidFill>
              <a:schemeClr val="accent1"/>
            </a:solidFill>
          </p:grpSpPr>
          <p:sp>
            <p:nvSpPr>
              <p:cNvPr id="258" name="모서리가 둥근 직사각형 58"/>
              <p:cNvSpPr/>
              <p:nvPr/>
            </p:nvSpPr>
            <p:spPr>
              <a:xfrm>
                <a:off x="1061545" y="3608990"/>
                <a:ext cx="3964803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9" name="직사각형 30"/>
              <p:cNvSpPr/>
              <p:nvPr/>
            </p:nvSpPr>
            <p:spPr>
              <a:xfrm>
                <a:off x="1524001" y="3608990"/>
                <a:ext cx="5619021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0" name="모서리가 둥근 직사각형 46"/>
            <p:cNvSpPr/>
            <p:nvPr/>
          </p:nvSpPr>
          <p:spPr>
            <a:xfrm>
              <a:off x="483618" y="3033487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1" name="그룹 32"/>
            <p:cNvGrpSpPr/>
            <p:nvPr/>
          </p:nvGrpSpPr>
          <p:grpSpPr>
            <a:xfrm>
              <a:off x="483617" y="3033487"/>
              <a:ext cx="4919046" cy="396095"/>
              <a:chOff x="2438787" y="2279645"/>
              <a:chExt cx="4584472" cy="536896"/>
            </a:xfrm>
            <a:solidFill>
              <a:schemeClr val="accent2"/>
            </a:solidFill>
          </p:grpSpPr>
          <p:sp>
            <p:nvSpPr>
              <p:cNvPr id="262" name="모서리가 둥근 직사각형 56"/>
              <p:cNvSpPr/>
              <p:nvPr/>
            </p:nvSpPr>
            <p:spPr>
              <a:xfrm>
                <a:off x="2438787" y="2279645"/>
                <a:ext cx="4455587" cy="5368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3" name="직사각형 34"/>
              <p:cNvSpPr/>
              <p:nvPr/>
            </p:nvSpPr>
            <p:spPr>
              <a:xfrm>
                <a:off x="2855961" y="2279645"/>
                <a:ext cx="4167298" cy="5368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4" name="TextBox 35"/>
            <p:cNvSpPr txBox="1"/>
            <p:nvPr/>
          </p:nvSpPr>
          <p:spPr>
            <a:xfrm>
              <a:off x="5063468" y="2646523"/>
              <a:ext cx="67839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0.9980</a:t>
              </a:r>
            </a:p>
          </p:txBody>
        </p:sp>
        <p:sp>
          <p:nvSpPr>
            <p:cNvPr id="265" name="이등변 삼각형 36"/>
            <p:cNvSpPr/>
            <p:nvPr/>
          </p:nvSpPr>
          <p:spPr>
            <a:xfrm flipV="1">
              <a:off x="5343965" y="2934562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이등변 삼각형 38"/>
            <p:cNvSpPr/>
            <p:nvPr/>
          </p:nvSpPr>
          <p:spPr>
            <a:xfrm flipV="1">
              <a:off x="5231904" y="1883017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4716594" y="1589930"/>
              <a:ext cx="11480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0.9930</a:t>
              </a: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6331628" y="1029457"/>
            <a:ext cx="5146440" cy="2399543"/>
            <a:chOff x="483613" y="1030039"/>
            <a:chExt cx="5146440" cy="2399543"/>
          </a:xfrm>
        </p:grpSpPr>
        <p:sp>
          <p:nvSpPr>
            <p:cNvPr id="283" name="TextBox 251"/>
            <p:cNvSpPr txBox="1"/>
            <p:nvPr/>
          </p:nvSpPr>
          <p:spPr>
            <a:xfrm>
              <a:off x="1810233" y="1030039"/>
              <a:ext cx="218582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spc="20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</a:t>
              </a:r>
            </a:p>
          </p:txBody>
        </p:sp>
        <p:sp>
          <p:nvSpPr>
            <p:cNvPr id="284" name="모서리가 둥근 직사각형 44"/>
            <p:cNvSpPr/>
            <p:nvPr/>
          </p:nvSpPr>
          <p:spPr>
            <a:xfrm>
              <a:off x="483618" y="1995639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5" name="그룹 28"/>
            <p:cNvGrpSpPr/>
            <p:nvPr/>
          </p:nvGrpSpPr>
          <p:grpSpPr>
            <a:xfrm>
              <a:off x="483617" y="1995639"/>
              <a:ext cx="1132523" cy="396095"/>
              <a:chOff x="1061544" y="3608990"/>
              <a:chExt cx="1432793" cy="735724"/>
            </a:xfrm>
            <a:solidFill>
              <a:schemeClr val="accent1"/>
            </a:solidFill>
          </p:grpSpPr>
          <p:sp>
            <p:nvSpPr>
              <p:cNvPr id="286" name="모서리가 둥근 직사각형 58"/>
              <p:cNvSpPr/>
              <p:nvPr/>
            </p:nvSpPr>
            <p:spPr>
              <a:xfrm>
                <a:off x="1061544" y="3608990"/>
                <a:ext cx="684672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" name="직사각형 30"/>
              <p:cNvSpPr/>
              <p:nvPr/>
            </p:nvSpPr>
            <p:spPr>
              <a:xfrm>
                <a:off x="1524001" y="3608990"/>
                <a:ext cx="970335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8" name="모서리가 둥근 직사각형 46"/>
            <p:cNvSpPr/>
            <p:nvPr/>
          </p:nvSpPr>
          <p:spPr>
            <a:xfrm>
              <a:off x="483618" y="3033487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9" name="그룹 32"/>
            <p:cNvGrpSpPr/>
            <p:nvPr/>
          </p:nvGrpSpPr>
          <p:grpSpPr>
            <a:xfrm>
              <a:off x="483613" y="3033487"/>
              <a:ext cx="3868827" cy="396095"/>
              <a:chOff x="2438785" y="2279645"/>
              <a:chExt cx="3605685" cy="536896"/>
            </a:xfrm>
            <a:solidFill>
              <a:schemeClr val="accent2"/>
            </a:solidFill>
          </p:grpSpPr>
          <p:sp>
            <p:nvSpPr>
              <p:cNvPr id="290" name="모서리가 둥근 직사각형 56"/>
              <p:cNvSpPr/>
              <p:nvPr/>
            </p:nvSpPr>
            <p:spPr>
              <a:xfrm>
                <a:off x="2438785" y="2279645"/>
                <a:ext cx="3409088" cy="5368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1" name="직사각형 34"/>
              <p:cNvSpPr/>
              <p:nvPr/>
            </p:nvSpPr>
            <p:spPr>
              <a:xfrm>
                <a:off x="2855961" y="2279645"/>
                <a:ext cx="3188510" cy="5368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2" name="TextBox 35"/>
            <p:cNvSpPr txBox="1"/>
            <p:nvPr/>
          </p:nvSpPr>
          <p:spPr>
            <a:xfrm>
              <a:off x="4004539" y="2646523"/>
              <a:ext cx="67839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0.8000</a:t>
              </a:r>
            </a:p>
          </p:txBody>
        </p:sp>
        <p:sp>
          <p:nvSpPr>
            <p:cNvPr id="293" name="이등변 삼각형 36"/>
            <p:cNvSpPr/>
            <p:nvPr/>
          </p:nvSpPr>
          <p:spPr>
            <a:xfrm flipV="1">
              <a:off x="4291842" y="2934562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4" name="이등변 삼각형 38"/>
            <p:cNvSpPr/>
            <p:nvPr/>
          </p:nvSpPr>
          <p:spPr>
            <a:xfrm flipV="1">
              <a:off x="1545859" y="1883017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030549" y="1589930"/>
              <a:ext cx="11480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0.3384</a:t>
              </a:r>
            </a:p>
          </p:txBody>
        </p:sp>
      </p:grpSp>
      <p:sp>
        <p:nvSpPr>
          <p:cNvPr id="297" name="TextBox 251"/>
          <p:cNvSpPr txBox="1"/>
          <p:nvPr/>
        </p:nvSpPr>
        <p:spPr>
          <a:xfrm>
            <a:off x="7658245" y="3909777"/>
            <a:ext cx="218582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spc="20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</a:p>
        </p:txBody>
      </p:sp>
      <p:sp>
        <p:nvSpPr>
          <p:cNvPr id="298" name="모서리가 둥근 직사각형 44"/>
          <p:cNvSpPr/>
          <p:nvPr/>
        </p:nvSpPr>
        <p:spPr>
          <a:xfrm>
            <a:off x="6331629" y="4875377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9" name="그룹 28"/>
          <p:cNvGrpSpPr/>
          <p:nvPr/>
        </p:nvGrpSpPr>
        <p:grpSpPr>
          <a:xfrm>
            <a:off x="6331628" y="4875377"/>
            <a:ext cx="2068626" cy="396095"/>
            <a:chOff x="1061544" y="3608990"/>
            <a:chExt cx="2617088" cy="735724"/>
          </a:xfrm>
          <a:solidFill>
            <a:schemeClr val="accent1"/>
          </a:solidFill>
        </p:grpSpPr>
        <p:sp>
          <p:nvSpPr>
            <p:cNvPr id="300" name="모서리가 둥근 직사각형 58"/>
            <p:cNvSpPr/>
            <p:nvPr/>
          </p:nvSpPr>
          <p:spPr>
            <a:xfrm>
              <a:off x="1061544" y="3608990"/>
              <a:ext cx="1520316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1" name="직사각형 30"/>
            <p:cNvSpPr/>
            <p:nvPr/>
          </p:nvSpPr>
          <p:spPr>
            <a:xfrm>
              <a:off x="1524000" y="3608990"/>
              <a:ext cx="2154632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4" name="모서리가 둥근 직사각형 56"/>
          <p:cNvSpPr/>
          <p:nvPr/>
        </p:nvSpPr>
        <p:spPr>
          <a:xfrm>
            <a:off x="6331627" y="5913225"/>
            <a:ext cx="3734872" cy="39609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" name="이등변 삼각형 38"/>
          <p:cNvSpPr/>
          <p:nvPr/>
        </p:nvSpPr>
        <p:spPr>
          <a:xfrm flipV="1">
            <a:off x="8339502" y="4762755"/>
            <a:ext cx="117398" cy="105823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7824192" y="4469668"/>
            <a:ext cx="1148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0.4564</a:t>
            </a:r>
          </a:p>
        </p:txBody>
      </p:sp>
      <p:grpSp>
        <p:nvGrpSpPr>
          <p:cNvPr id="310" name="그룹 309"/>
          <p:cNvGrpSpPr/>
          <p:nvPr/>
        </p:nvGrpSpPr>
        <p:grpSpPr>
          <a:xfrm>
            <a:off x="483618" y="3909777"/>
            <a:ext cx="5146436" cy="2399543"/>
            <a:chOff x="483617" y="1030039"/>
            <a:chExt cx="5146436" cy="2399543"/>
          </a:xfrm>
        </p:grpSpPr>
        <p:sp>
          <p:nvSpPr>
            <p:cNvPr id="311" name="TextBox 251"/>
            <p:cNvSpPr txBox="1"/>
            <p:nvPr/>
          </p:nvSpPr>
          <p:spPr>
            <a:xfrm>
              <a:off x="1810233" y="1030039"/>
              <a:ext cx="218582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200" spc="200">
                  <a:solidFill>
                    <a:schemeClr val="dk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Recall</a:t>
              </a:r>
            </a:p>
          </p:txBody>
        </p:sp>
        <p:sp>
          <p:nvSpPr>
            <p:cNvPr id="312" name="모서리가 둥근 직사각형 44"/>
            <p:cNvSpPr/>
            <p:nvPr/>
          </p:nvSpPr>
          <p:spPr>
            <a:xfrm>
              <a:off x="483618" y="1995639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3" name="그룹 28"/>
            <p:cNvGrpSpPr/>
            <p:nvPr/>
          </p:nvGrpSpPr>
          <p:grpSpPr>
            <a:xfrm>
              <a:off x="483618" y="1995639"/>
              <a:ext cx="3524149" cy="396095"/>
              <a:chOff x="1061545" y="3608990"/>
              <a:chExt cx="4458519" cy="735724"/>
            </a:xfrm>
            <a:solidFill>
              <a:schemeClr val="accent1"/>
            </a:solidFill>
          </p:grpSpPr>
          <p:sp>
            <p:nvSpPr>
              <p:cNvPr id="314" name="모서리가 둥근 직사각형 58"/>
              <p:cNvSpPr/>
              <p:nvPr/>
            </p:nvSpPr>
            <p:spPr>
              <a:xfrm>
                <a:off x="1061545" y="3608990"/>
                <a:ext cx="2819637" cy="73572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5" name="직사각형 30"/>
              <p:cNvSpPr/>
              <p:nvPr/>
            </p:nvSpPr>
            <p:spPr>
              <a:xfrm>
                <a:off x="1524001" y="3608990"/>
                <a:ext cx="3996063" cy="735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6" name="모서리가 둥근 직사각형 46"/>
            <p:cNvSpPr/>
            <p:nvPr/>
          </p:nvSpPr>
          <p:spPr>
            <a:xfrm>
              <a:off x="483618" y="3033487"/>
              <a:ext cx="5146435" cy="396095"/>
            </a:xfrm>
            <a:prstGeom prst="roundRect">
              <a:avLst>
                <a:gd name="adj" fmla="val 50000"/>
              </a:avLst>
            </a:prstGeom>
            <a:pattFill prst="dk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7" name="그룹 32"/>
            <p:cNvGrpSpPr/>
            <p:nvPr/>
          </p:nvGrpSpPr>
          <p:grpSpPr>
            <a:xfrm>
              <a:off x="483617" y="3033487"/>
              <a:ext cx="4598417" cy="396095"/>
              <a:chOff x="2438787" y="2279645"/>
              <a:chExt cx="4285651" cy="536896"/>
            </a:xfrm>
            <a:solidFill>
              <a:schemeClr val="accent2"/>
            </a:solidFill>
          </p:grpSpPr>
          <p:sp>
            <p:nvSpPr>
              <p:cNvPr id="318" name="모서리가 둥근 직사각형 56"/>
              <p:cNvSpPr/>
              <p:nvPr/>
            </p:nvSpPr>
            <p:spPr>
              <a:xfrm>
                <a:off x="2438787" y="2279645"/>
                <a:ext cx="4136094" cy="53689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9" name="직사각형 34"/>
              <p:cNvSpPr/>
              <p:nvPr/>
            </p:nvSpPr>
            <p:spPr>
              <a:xfrm>
                <a:off x="2855961" y="2279645"/>
                <a:ext cx="3868476" cy="5368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0" name="TextBox 35"/>
            <p:cNvSpPr txBox="1"/>
            <p:nvPr/>
          </p:nvSpPr>
          <p:spPr>
            <a:xfrm>
              <a:off x="4737628" y="2646523"/>
              <a:ext cx="67839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0.9000</a:t>
              </a:r>
            </a:p>
          </p:txBody>
        </p:sp>
        <p:sp>
          <p:nvSpPr>
            <p:cNvPr id="321" name="이등변 삼각형 36"/>
            <p:cNvSpPr/>
            <p:nvPr/>
          </p:nvSpPr>
          <p:spPr>
            <a:xfrm flipV="1">
              <a:off x="5025404" y="2925526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2" name="이등변 삼각형 38"/>
            <p:cNvSpPr/>
            <p:nvPr/>
          </p:nvSpPr>
          <p:spPr>
            <a:xfrm flipV="1">
              <a:off x="3947013" y="1883017"/>
              <a:ext cx="117398" cy="105823"/>
            </a:xfrm>
            <a:prstGeom prst="triangle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3431703" y="1589930"/>
              <a:ext cx="11480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0.7015</a:t>
              </a:r>
            </a:p>
          </p:txBody>
        </p:sp>
      </p:grpSp>
      <p:sp>
        <p:nvSpPr>
          <p:cNvPr id="331" name="모서리가 둥근 직사각형 46"/>
          <p:cNvSpPr/>
          <p:nvPr/>
        </p:nvSpPr>
        <p:spPr>
          <a:xfrm>
            <a:off x="6331633" y="5913225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모서리가 둥근 직사각형 56"/>
          <p:cNvSpPr/>
          <p:nvPr/>
        </p:nvSpPr>
        <p:spPr>
          <a:xfrm>
            <a:off x="6312024" y="5913225"/>
            <a:ext cx="3657882" cy="396095"/>
          </a:xfrm>
          <a:prstGeom prst="roundRect">
            <a:avLst>
              <a:gd name="adj" fmla="val 50000"/>
            </a:avLst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직사각형 34"/>
          <p:cNvSpPr/>
          <p:nvPr/>
        </p:nvSpPr>
        <p:spPr>
          <a:xfrm>
            <a:off x="6759645" y="5913225"/>
            <a:ext cx="3421207" cy="396095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4" name="TextBox 35"/>
          <p:cNvSpPr txBox="1"/>
          <p:nvPr/>
        </p:nvSpPr>
        <p:spPr>
          <a:xfrm>
            <a:off x="9852000" y="5526261"/>
            <a:ext cx="6783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0.8000</a:t>
            </a:r>
          </a:p>
        </p:txBody>
      </p:sp>
      <p:sp>
        <p:nvSpPr>
          <p:cNvPr id="335" name="이등변 삼각형 36"/>
          <p:cNvSpPr/>
          <p:nvPr/>
        </p:nvSpPr>
        <p:spPr>
          <a:xfrm flipV="1">
            <a:off x="10139303" y="5814300"/>
            <a:ext cx="117398" cy="105823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6" name="모서리가 둥근 직사각형 56"/>
          <p:cNvSpPr/>
          <p:nvPr/>
        </p:nvSpPr>
        <p:spPr>
          <a:xfrm>
            <a:off x="6331628" y="5913225"/>
            <a:ext cx="3657882" cy="396095"/>
          </a:xfrm>
          <a:prstGeom prst="roundRect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" name="직사각형 34"/>
          <p:cNvSpPr/>
          <p:nvPr/>
        </p:nvSpPr>
        <p:spPr>
          <a:xfrm>
            <a:off x="6779249" y="5913225"/>
            <a:ext cx="3421207" cy="396095"/>
          </a:xfrm>
          <a:prstGeom prst="rect">
            <a:avLst/>
          </a:prstGeom>
          <a:ln>
            <a:noFill/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515572D-DCC5-4511-A3D5-618DAD617892}" type="slidenum"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pPr lvl="0">
                <a:defRPr/>
              </a:pPr>
              <a:t>9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2523</Words>
  <Application>Microsoft Office PowerPoint</Application>
  <PresentationFormat>와이드스크린</PresentationFormat>
  <Paragraphs>660</Paragraphs>
  <Slides>53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승범 진</cp:lastModifiedBy>
  <cp:revision>210</cp:revision>
  <dcterms:created xsi:type="dcterms:W3CDTF">2020-05-25T00:38:46Z</dcterms:created>
  <dcterms:modified xsi:type="dcterms:W3CDTF">2023-12-11T11:41:25Z</dcterms:modified>
  <cp:version/>
</cp:coreProperties>
</file>